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9" r:id="rId4"/>
    <p:sldId id="286" r:id="rId5"/>
    <p:sldId id="283" r:id="rId6"/>
    <p:sldId id="263" r:id="rId7"/>
    <p:sldId id="265" r:id="rId8"/>
    <p:sldId id="271" r:id="rId9"/>
    <p:sldId id="269" r:id="rId10"/>
    <p:sldId id="284" r:id="rId11"/>
    <p:sldId id="285" r:id="rId12"/>
    <p:sldId id="270" r:id="rId13"/>
    <p:sldId id="272" r:id="rId14"/>
    <p:sldId id="273" r:id="rId15"/>
    <p:sldId id="274" r:id="rId16"/>
    <p:sldId id="275" r:id="rId17"/>
    <p:sldId id="277" r:id="rId18"/>
    <p:sldId id="276" r:id="rId19"/>
    <p:sldId id="278" r:id="rId20"/>
    <p:sldId id="279" r:id="rId21"/>
    <p:sldId id="280" r:id="rId22"/>
    <p:sldId id="281" r:id="rId23"/>
    <p:sldId id="282" r:id="rId24"/>
    <p:sldId id="287" r:id="rId2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352"/>
    <a:srgbClr val="FF6C5C"/>
    <a:srgbClr val="FF93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65CF4F-8FCE-26EB-893E-913262819E77}" v="3" dt="2023-11-19T15:16:48.352"/>
    <p1510:client id="{4367778B-6BD8-80FF-FABE-74D67D5408D5}" v="88" dt="2023-11-10T18:08:50.824"/>
    <p1510:client id="{9E7735A0-1850-6861-D935-0C7E18922DD8}" v="782" dt="2023-11-10T19:55:07.390"/>
    <p1510:client id="{B7F417AD-DC16-4282-C448-455E5C970748}" v="3221" dt="2023-11-10T18:11:57.548"/>
    <p1510:client id="{C7ADBA3F-ED5F-89ED-784D-C72CC6D49822}" v="3" dt="2023-11-19T16:24:59.909"/>
    <p1510:client id="{DA4FD762-DD7B-3019-43A7-0BDA11B209BF}" v="5" dt="2023-11-19T16:25:49.6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4A2A1E-A449-4372-8E41-284541EE783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B1DF2EB-C52B-4EE1-9826-BA2DFC64765D}">
      <dgm:prSet/>
      <dgm:spPr/>
      <dgm:t>
        <a:bodyPr/>
        <a:lstStyle/>
        <a:p>
          <a:r>
            <a:rPr lang="it-IT"/>
            <a:t>Una commit rappresenta una istanza di modifica all'interno di una repository.</a:t>
          </a:r>
          <a:endParaRPr lang="en-US"/>
        </a:p>
      </dgm:t>
    </dgm:pt>
    <dgm:pt modelId="{4766A294-06ED-4F01-8CEE-6B99E5E27FF9}" type="parTrans" cxnId="{746BC35C-683C-4FBA-94AE-658825FADE19}">
      <dgm:prSet/>
      <dgm:spPr/>
      <dgm:t>
        <a:bodyPr/>
        <a:lstStyle/>
        <a:p>
          <a:endParaRPr lang="en-US"/>
        </a:p>
      </dgm:t>
    </dgm:pt>
    <dgm:pt modelId="{CD99CCA4-3125-4800-977A-851408039050}" type="sibTrans" cxnId="{746BC35C-683C-4FBA-94AE-658825FADE19}">
      <dgm:prSet/>
      <dgm:spPr/>
      <dgm:t>
        <a:bodyPr/>
        <a:lstStyle/>
        <a:p>
          <a:endParaRPr lang="en-US"/>
        </a:p>
      </dgm:t>
    </dgm:pt>
    <dgm:pt modelId="{A8C68F89-EA5E-4212-B5B6-F9603FA46B4B}">
      <dgm:prSet/>
      <dgm:spPr/>
      <dgm:t>
        <a:bodyPr/>
        <a:lstStyle/>
        <a:p>
          <a:r>
            <a:rPr lang="it-IT"/>
            <a:t>È un'azione che registra le modifiche effettuate su uno o più file in un dato momento.</a:t>
          </a:r>
          <a:endParaRPr lang="en-US"/>
        </a:p>
      </dgm:t>
    </dgm:pt>
    <dgm:pt modelId="{5DC49542-9164-4289-B0D6-D8810AB97B56}" type="parTrans" cxnId="{A9DAFD47-630C-422B-AAE0-7C3C2CE3908D}">
      <dgm:prSet/>
      <dgm:spPr/>
      <dgm:t>
        <a:bodyPr/>
        <a:lstStyle/>
        <a:p>
          <a:endParaRPr lang="en-US"/>
        </a:p>
      </dgm:t>
    </dgm:pt>
    <dgm:pt modelId="{F1FC5DEC-EA6D-4E39-96D8-8A5C64AB90AE}" type="sibTrans" cxnId="{A9DAFD47-630C-422B-AAE0-7C3C2CE3908D}">
      <dgm:prSet/>
      <dgm:spPr/>
      <dgm:t>
        <a:bodyPr/>
        <a:lstStyle/>
        <a:p>
          <a:endParaRPr lang="en-US"/>
        </a:p>
      </dgm:t>
    </dgm:pt>
    <dgm:pt modelId="{E62DF8DD-1F70-44AE-A3F2-81E6AECEF538}">
      <dgm:prSet/>
      <dgm:spPr/>
      <dgm:t>
        <a:bodyPr/>
        <a:lstStyle/>
        <a:p>
          <a:r>
            <a:rPr lang="it-IT"/>
            <a:t>Ad ogni commit viene assegnato un nome, una descrizione e un hash univoco.</a:t>
          </a:r>
          <a:endParaRPr lang="en-US"/>
        </a:p>
      </dgm:t>
    </dgm:pt>
    <dgm:pt modelId="{C4DC16E0-FA73-4462-8B8F-8730E39164AC}" type="parTrans" cxnId="{07566340-F118-44D8-8AE7-C4044C2AB8F2}">
      <dgm:prSet/>
      <dgm:spPr/>
      <dgm:t>
        <a:bodyPr/>
        <a:lstStyle/>
        <a:p>
          <a:endParaRPr lang="en-US"/>
        </a:p>
      </dgm:t>
    </dgm:pt>
    <dgm:pt modelId="{14AD8490-FBB5-4529-83D0-9C1F364FC160}" type="sibTrans" cxnId="{07566340-F118-44D8-8AE7-C4044C2AB8F2}">
      <dgm:prSet/>
      <dgm:spPr/>
      <dgm:t>
        <a:bodyPr/>
        <a:lstStyle/>
        <a:p>
          <a:endParaRPr lang="en-US"/>
        </a:p>
      </dgm:t>
    </dgm:pt>
    <dgm:pt modelId="{05705A2D-C6B5-47C0-91B5-8CC03653DB34}" type="pres">
      <dgm:prSet presAssocID="{AA4A2A1E-A449-4372-8E41-284541EE783F}" presName="root" presStyleCnt="0">
        <dgm:presLayoutVars>
          <dgm:dir/>
          <dgm:resizeHandles val="exact"/>
        </dgm:presLayoutVars>
      </dgm:prSet>
      <dgm:spPr/>
    </dgm:pt>
    <dgm:pt modelId="{A5DCB2A8-CD57-4A4D-9F43-D4412B22BEC4}" type="pres">
      <dgm:prSet presAssocID="{DB1DF2EB-C52B-4EE1-9826-BA2DFC64765D}" presName="compNode" presStyleCnt="0"/>
      <dgm:spPr/>
    </dgm:pt>
    <dgm:pt modelId="{ED3D9172-150F-430B-AFF3-03B61342F9EF}" type="pres">
      <dgm:prSet presAssocID="{DB1DF2EB-C52B-4EE1-9826-BA2DFC64765D}" presName="bgRect" presStyleLbl="bgShp" presStyleIdx="0" presStyleCnt="3"/>
      <dgm:spPr/>
    </dgm:pt>
    <dgm:pt modelId="{983FF9E5-853E-4F40-87A9-5ED2588E2E05}" type="pres">
      <dgm:prSet presAssocID="{DB1DF2EB-C52B-4EE1-9826-BA2DFC64765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agramma di flusso"/>
        </a:ext>
      </dgm:extLst>
    </dgm:pt>
    <dgm:pt modelId="{A5C2ABED-1E2B-475E-A11B-86F214990406}" type="pres">
      <dgm:prSet presAssocID="{DB1DF2EB-C52B-4EE1-9826-BA2DFC64765D}" presName="spaceRect" presStyleCnt="0"/>
      <dgm:spPr/>
    </dgm:pt>
    <dgm:pt modelId="{73902F34-9505-4142-9FAA-D94EBDBA54CA}" type="pres">
      <dgm:prSet presAssocID="{DB1DF2EB-C52B-4EE1-9826-BA2DFC64765D}" presName="parTx" presStyleLbl="revTx" presStyleIdx="0" presStyleCnt="3">
        <dgm:presLayoutVars>
          <dgm:chMax val="0"/>
          <dgm:chPref val="0"/>
        </dgm:presLayoutVars>
      </dgm:prSet>
      <dgm:spPr/>
    </dgm:pt>
    <dgm:pt modelId="{1886C580-90BF-4726-98D4-874239F6FF8D}" type="pres">
      <dgm:prSet presAssocID="{CD99CCA4-3125-4800-977A-851408039050}" presName="sibTrans" presStyleCnt="0"/>
      <dgm:spPr/>
    </dgm:pt>
    <dgm:pt modelId="{CC927D54-7E11-4616-88B7-18F8ADE0F2DC}" type="pres">
      <dgm:prSet presAssocID="{A8C68F89-EA5E-4212-B5B6-F9603FA46B4B}" presName="compNode" presStyleCnt="0"/>
      <dgm:spPr/>
    </dgm:pt>
    <dgm:pt modelId="{29FB01EF-47CC-4198-89E1-EBF1702A7235}" type="pres">
      <dgm:prSet presAssocID="{A8C68F89-EA5E-4212-B5B6-F9603FA46B4B}" presName="bgRect" presStyleLbl="bgShp" presStyleIdx="1" presStyleCnt="3"/>
      <dgm:spPr/>
    </dgm:pt>
    <dgm:pt modelId="{F45BEEB3-B93B-4CA1-85A8-F107E731FD4A}" type="pres">
      <dgm:prSet presAssocID="{A8C68F89-EA5E-4212-B5B6-F9603FA46B4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o"/>
        </a:ext>
      </dgm:extLst>
    </dgm:pt>
    <dgm:pt modelId="{A315FD1F-7759-4D07-A3AA-E687BFDAB45E}" type="pres">
      <dgm:prSet presAssocID="{A8C68F89-EA5E-4212-B5B6-F9603FA46B4B}" presName="spaceRect" presStyleCnt="0"/>
      <dgm:spPr/>
    </dgm:pt>
    <dgm:pt modelId="{878D1576-F7D1-47D9-8050-4B3C96407C42}" type="pres">
      <dgm:prSet presAssocID="{A8C68F89-EA5E-4212-B5B6-F9603FA46B4B}" presName="parTx" presStyleLbl="revTx" presStyleIdx="1" presStyleCnt="3">
        <dgm:presLayoutVars>
          <dgm:chMax val="0"/>
          <dgm:chPref val="0"/>
        </dgm:presLayoutVars>
      </dgm:prSet>
      <dgm:spPr/>
    </dgm:pt>
    <dgm:pt modelId="{A081BC80-6175-4505-A55C-DC0EE853A902}" type="pres">
      <dgm:prSet presAssocID="{F1FC5DEC-EA6D-4E39-96D8-8A5C64AB90AE}" presName="sibTrans" presStyleCnt="0"/>
      <dgm:spPr/>
    </dgm:pt>
    <dgm:pt modelId="{5B28DD57-997C-4653-A6A7-656E8C8DECBF}" type="pres">
      <dgm:prSet presAssocID="{E62DF8DD-1F70-44AE-A3F2-81E6AECEF538}" presName="compNode" presStyleCnt="0"/>
      <dgm:spPr/>
    </dgm:pt>
    <dgm:pt modelId="{DB424821-6079-490E-838D-48AF3F629948}" type="pres">
      <dgm:prSet presAssocID="{E62DF8DD-1F70-44AE-A3F2-81E6AECEF538}" presName="bgRect" presStyleLbl="bgShp" presStyleIdx="2" presStyleCnt="3"/>
      <dgm:spPr/>
    </dgm:pt>
    <dgm:pt modelId="{78964E99-6143-4FAD-B37C-D0ED4EE3FF47}" type="pres">
      <dgm:prSet presAssocID="{E62DF8DD-1F70-44AE-A3F2-81E6AECEF53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ro"/>
        </a:ext>
      </dgm:extLst>
    </dgm:pt>
    <dgm:pt modelId="{1A96E5A2-185C-4332-B9BE-A8944F30D03A}" type="pres">
      <dgm:prSet presAssocID="{E62DF8DD-1F70-44AE-A3F2-81E6AECEF538}" presName="spaceRect" presStyleCnt="0"/>
      <dgm:spPr/>
    </dgm:pt>
    <dgm:pt modelId="{47C47D62-6C52-4D92-8A50-FED0D34C6BE9}" type="pres">
      <dgm:prSet presAssocID="{E62DF8DD-1F70-44AE-A3F2-81E6AECEF538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4043326-F291-4FE9-A87E-0E267A6C1F32}" type="presOf" srcId="{AA4A2A1E-A449-4372-8E41-284541EE783F}" destId="{05705A2D-C6B5-47C0-91B5-8CC03653DB34}" srcOrd="0" destOrd="0" presId="urn:microsoft.com/office/officeart/2018/2/layout/IconVerticalSolidList"/>
    <dgm:cxn modelId="{07566340-F118-44D8-8AE7-C4044C2AB8F2}" srcId="{AA4A2A1E-A449-4372-8E41-284541EE783F}" destId="{E62DF8DD-1F70-44AE-A3F2-81E6AECEF538}" srcOrd="2" destOrd="0" parTransId="{C4DC16E0-FA73-4462-8B8F-8730E39164AC}" sibTransId="{14AD8490-FBB5-4529-83D0-9C1F364FC160}"/>
    <dgm:cxn modelId="{746BC35C-683C-4FBA-94AE-658825FADE19}" srcId="{AA4A2A1E-A449-4372-8E41-284541EE783F}" destId="{DB1DF2EB-C52B-4EE1-9826-BA2DFC64765D}" srcOrd="0" destOrd="0" parTransId="{4766A294-06ED-4F01-8CEE-6B99E5E27FF9}" sibTransId="{CD99CCA4-3125-4800-977A-851408039050}"/>
    <dgm:cxn modelId="{A9DAFD47-630C-422B-AAE0-7C3C2CE3908D}" srcId="{AA4A2A1E-A449-4372-8E41-284541EE783F}" destId="{A8C68F89-EA5E-4212-B5B6-F9603FA46B4B}" srcOrd="1" destOrd="0" parTransId="{5DC49542-9164-4289-B0D6-D8810AB97B56}" sibTransId="{F1FC5DEC-EA6D-4E39-96D8-8A5C64AB90AE}"/>
    <dgm:cxn modelId="{51256470-74F6-4E74-A546-C7E6C43FCDE9}" type="presOf" srcId="{DB1DF2EB-C52B-4EE1-9826-BA2DFC64765D}" destId="{73902F34-9505-4142-9FAA-D94EBDBA54CA}" srcOrd="0" destOrd="0" presId="urn:microsoft.com/office/officeart/2018/2/layout/IconVerticalSolidList"/>
    <dgm:cxn modelId="{D8EC6A8C-718C-45DB-BDA0-6C7C3F3AC2A0}" type="presOf" srcId="{E62DF8DD-1F70-44AE-A3F2-81E6AECEF538}" destId="{47C47D62-6C52-4D92-8A50-FED0D34C6BE9}" srcOrd="0" destOrd="0" presId="urn:microsoft.com/office/officeart/2018/2/layout/IconVerticalSolidList"/>
    <dgm:cxn modelId="{6A6A7992-2AC7-4F76-9204-49207915DC21}" type="presOf" srcId="{A8C68F89-EA5E-4212-B5B6-F9603FA46B4B}" destId="{878D1576-F7D1-47D9-8050-4B3C96407C42}" srcOrd="0" destOrd="0" presId="urn:microsoft.com/office/officeart/2018/2/layout/IconVerticalSolidList"/>
    <dgm:cxn modelId="{43BF2931-D143-4025-9DB8-AFB36EAB3CF3}" type="presParOf" srcId="{05705A2D-C6B5-47C0-91B5-8CC03653DB34}" destId="{A5DCB2A8-CD57-4A4D-9F43-D4412B22BEC4}" srcOrd="0" destOrd="0" presId="urn:microsoft.com/office/officeart/2018/2/layout/IconVerticalSolidList"/>
    <dgm:cxn modelId="{6A8420AB-2BD3-48FB-A93D-D2A1B9D5F33E}" type="presParOf" srcId="{A5DCB2A8-CD57-4A4D-9F43-D4412B22BEC4}" destId="{ED3D9172-150F-430B-AFF3-03B61342F9EF}" srcOrd="0" destOrd="0" presId="urn:microsoft.com/office/officeart/2018/2/layout/IconVerticalSolidList"/>
    <dgm:cxn modelId="{CE1F68E8-9713-410E-8648-66FF5569F080}" type="presParOf" srcId="{A5DCB2A8-CD57-4A4D-9F43-D4412B22BEC4}" destId="{983FF9E5-853E-4F40-87A9-5ED2588E2E05}" srcOrd="1" destOrd="0" presId="urn:microsoft.com/office/officeart/2018/2/layout/IconVerticalSolidList"/>
    <dgm:cxn modelId="{76B09185-3904-4607-AAB8-0ED8A6D4B5AD}" type="presParOf" srcId="{A5DCB2A8-CD57-4A4D-9F43-D4412B22BEC4}" destId="{A5C2ABED-1E2B-475E-A11B-86F214990406}" srcOrd="2" destOrd="0" presId="urn:microsoft.com/office/officeart/2018/2/layout/IconVerticalSolidList"/>
    <dgm:cxn modelId="{B1FA15DC-EB05-490C-960F-2BE96B569819}" type="presParOf" srcId="{A5DCB2A8-CD57-4A4D-9F43-D4412B22BEC4}" destId="{73902F34-9505-4142-9FAA-D94EBDBA54CA}" srcOrd="3" destOrd="0" presId="urn:microsoft.com/office/officeart/2018/2/layout/IconVerticalSolidList"/>
    <dgm:cxn modelId="{A0697196-C35F-4D06-989A-A0164C7A2CE7}" type="presParOf" srcId="{05705A2D-C6B5-47C0-91B5-8CC03653DB34}" destId="{1886C580-90BF-4726-98D4-874239F6FF8D}" srcOrd="1" destOrd="0" presId="urn:microsoft.com/office/officeart/2018/2/layout/IconVerticalSolidList"/>
    <dgm:cxn modelId="{A37925FA-F425-4F72-B8AC-3F6BA9931644}" type="presParOf" srcId="{05705A2D-C6B5-47C0-91B5-8CC03653DB34}" destId="{CC927D54-7E11-4616-88B7-18F8ADE0F2DC}" srcOrd="2" destOrd="0" presId="urn:microsoft.com/office/officeart/2018/2/layout/IconVerticalSolidList"/>
    <dgm:cxn modelId="{36DA91DD-4073-4340-AF95-EDDC65206486}" type="presParOf" srcId="{CC927D54-7E11-4616-88B7-18F8ADE0F2DC}" destId="{29FB01EF-47CC-4198-89E1-EBF1702A7235}" srcOrd="0" destOrd="0" presId="urn:microsoft.com/office/officeart/2018/2/layout/IconVerticalSolidList"/>
    <dgm:cxn modelId="{2AFA7914-347A-4D58-8739-AACD2C4BACA6}" type="presParOf" srcId="{CC927D54-7E11-4616-88B7-18F8ADE0F2DC}" destId="{F45BEEB3-B93B-4CA1-85A8-F107E731FD4A}" srcOrd="1" destOrd="0" presId="urn:microsoft.com/office/officeart/2018/2/layout/IconVerticalSolidList"/>
    <dgm:cxn modelId="{27DA6FF5-C6DE-4100-BF2D-A11AA6C656EE}" type="presParOf" srcId="{CC927D54-7E11-4616-88B7-18F8ADE0F2DC}" destId="{A315FD1F-7759-4D07-A3AA-E687BFDAB45E}" srcOrd="2" destOrd="0" presId="urn:microsoft.com/office/officeart/2018/2/layout/IconVerticalSolidList"/>
    <dgm:cxn modelId="{10FC3FF9-D2F7-43CF-B36C-C5320C5C4FD7}" type="presParOf" srcId="{CC927D54-7E11-4616-88B7-18F8ADE0F2DC}" destId="{878D1576-F7D1-47D9-8050-4B3C96407C42}" srcOrd="3" destOrd="0" presId="urn:microsoft.com/office/officeart/2018/2/layout/IconVerticalSolidList"/>
    <dgm:cxn modelId="{CB143298-9192-4FCA-9428-89BCC01AD34A}" type="presParOf" srcId="{05705A2D-C6B5-47C0-91B5-8CC03653DB34}" destId="{A081BC80-6175-4505-A55C-DC0EE853A902}" srcOrd="3" destOrd="0" presId="urn:microsoft.com/office/officeart/2018/2/layout/IconVerticalSolidList"/>
    <dgm:cxn modelId="{8DAB186B-7510-44B9-8045-D08FEDB6A98C}" type="presParOf" srcId="{05705A2D-C6B5-47C0-91B5-8CC03653DB34}" destId="{5B28DD57-997C-4653-A6A7-656E8C8DECBF}" srcOrd="4" destOrd="0" presId="urn:microsoft.com/office/officeart/2018/2/layout/IconVerticalSolidList"/>
    <dgm:cxn modelId="{586FA694-1F3C-4E84-A707-EBE3D87422D6}" type="presParOf" srcId="{5B28DD57-997C-4653-A6A7-656E8C8DECBF}" destId="{DB424821-6079-490E-838D-48AF3F629948}" srcOrd="0" destOrd="0" presId="urn:microsoft.com/office/officeart/2018/2/layout/IconVerticalSolidList"/>
    <dgm:cxn modelId="{9AC74393-9869-4906-A632-4D573BAEDEFE}" type="presParOf" srcId="{5B28DD57-997C-4653-A6A7-656E8C8DECBF}" destId="{78964E99-6143-4FAD-B37C-D0ED4EE3FF47}" srcOrd="1" destOrd="0" presId="urn:microsoft.com/office/officeart/2018/2/layout/IconVerticalSolidList"/>
    <dgm:cxn modelId="{30D4BE49-1928-4211-B014-702D730DAC95}" type="presParOf" srcId="{5B28DD57-997C-4653-A6A7-656E8C8DECBF}" destId="{1A96E5A2-185C-4332-B9BE-A8944F30D03A}" srcOrd="2" destOrd="0" presId="urn:microsoft.com/office/officeart/2018/2/layout/IconVerticalSolidList"/>
    <dgm:cxn modelId="{E804128F-7F71-47E7-8F91-CDF2688DFD8B}" type="presParOf" srcId="{5B28DD57-997C-4653-A6A7-656E8C8DECBF}" destId="{47C47D62-6C52-4D92-8A50-FED0D34C6BE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3D9172-150F-430B-AFF3-03B61342F9EF}">
      <dsp:nvSpPr>
        <dsp:cNvPr id="0" name=""/>
        <dsp:cNvSpPr/>
      </dsp:nvSpPr>
      <dsp:spPr>
        <a:xfrm>
          <a:off x="0" y="675"/>
          <a:ext cx="6900512" cy="158136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3FF9E5-853E-4F40-87A9-5ED2588E2E05}">
      <dsp:nvSpPr>
        <dsp:cNvPr id="0" name=""/>
        <dsp:cNvSpPr/>
      </dsp:nvSpPr>
      <dsp:spPr>
        <a:xfrm>
          <a:off x="478363" y="356483"/>
          <a:ext cx="869752" cy="8697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902F34-9505-4142-9FAA-D94EBDBA54CA}">
      <dsp:nvSpPr>
        <dsp:cNvPr id="0" name=""/>
        <dsp:cNvSpPr/>
      </dsp:nvSpPr>
      <dsp:spPr>
        <a:xfrm>
          <a:off x="1826480" y="675"/>
          <a:ext cx="5074031" cy="1581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361" tIns="167361" rIns="167361" bIns="16736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/>
            <a:t>Una commit rappresenta una istanza di modifica all'interno di una repository.</a:t>
          </a:r>
          <a:endParaRPr lang="en-US" sz="2500" kern="1200"/>
        </a:p>
      </dsp:txBody>
      <dsp:txXfrm>
        <a:off x="1826480" y="675"/>
        <a:ext cx="5074031" cy="1581368"/>
      </dsp:txXfrm>
    </dsp:sp>
    <dsp:sp modelId="{29FB01EF-47CC-4198-89E1-EBF1702A7235}">
      <dsp:nvSpPr>
        <dsp:cNvPr id="0" name=""/>
        <dsp:cNvSpPr/>
      </dsp:nvSpPr>
      <dsp:spPr>
        <a:xfrm>
          <a:off x="0" y="1977386"/>
          <a:ext cx="6900512" cy="158136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5BEEB3-B93B-4CA1-85A8-F107E731FD4A}">
      <dsp:nvSpPr>
        <dsp:cNvPr id="0" name=""/>
        <dsp:cNvSpPr/>
      </dsp:nvSpPr>
      <dsp:spPr>
        <a:xfrm>
          <a:off x="478363" y="2333194"/>
          <a:ext cx="869752" cy="8697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8D1576-F7D1-47D9-8050-4B3C96407C42}">
      <dsp:nvSpPr>
        <dsp:cNvPr id="0" name=""/>
        <dsp:cNvSpPr/>
      </dsp:nvSpPr>
      <dsp:spPr>
        <a:xfrm>
          <a:off x="1826480" y="1977386"/>
          <a:ext cx="5074031" cy="1581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361" tIns="167361" rIns="167361" bIns="16736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/>
            <a:t>È un'azione che registra le modifiche effettuate su uno o più file in un dato momento.</a:t>
          </a:r>
          <a:endParaRPr lang="en-US" sz="2500" kern="1200"/>
        </a:p>
      </dsp:txBody>
      <dsp:txXfrm>
        <a:off x="1826480" y="1977386"/>
        <a:ext cx="5074031" cy="1581368"/>
      </dsp:txXfrm>
    </dsp:sp>
    <dsp:sp modelId="{DB424821-6079-490E-838D-48AF3F629948}">
      <dsp:nvSpPr>
        <dsp:cNvPr id="0" name=""/>
        <dsp:cNvSpPr/>
      </dsp:nvSpPr>
      <dsp:spPr>
        <a:xfrm>
          <a:off x="0" y="3954096"/>
          <a:ext cx="6900512" cy="158136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964E99-6143-4FAD-B37C-D0ED4EE3FF47}">
      <dsp:nvSpPr>
        <dsp:cNvPr id="0" name=""/>
        <dsp:cNvSpPr/>
      </dsp:nvSpPr>
      <dsp:spPr>
        <a:xfrm>
          <a:off x="478363" y="4309904"/>
          <a:ext cx="869752" cy="8697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C47D62-6C52-4D92-8A50-FED0D34C6BE9}">
      <dsp:nvSpPr>
        <dsp:cNvPr id="0" name=""/>
        <dsp:cNvSpPr/>
      </dsp:nvSpPr>
      <dsp:spPr>
        <a:xfrm>
          <a:off x="1826480" y="3954096"/>
          <a:ext cx="5074031" cy="1581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361" tIns="167361" rIns="167361" bIns="16736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500" kern="1200"/>
            <a:t>Ad ogni commit viene assegnato un nome, una descrizione e un hash univoco.</a:t>
          </a:r>
          <a:endParaRPr lang="en-US" sz="2500" kern="1200"/>
        </a:p>
      </dsp:txBody>
      <dsp:txXfrm>
        <a:off x="1826480" y="3954096"/>
        <a:ext cx="5074031" cy="15813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jpe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287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32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789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35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02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80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50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43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825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83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951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55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255060" y="5470011"/>
            <a:ext cx="9681882" cy="739880"/>
          </a:xfrm>
        </p:spPr>
        <p:txBody>
          <a:bodyPr anchor="b">
            <a:normAutofit/>
          </a:bodyPr>
          <a:lstStyle/>
          <a:p>
            <a:r>
              <a:rPr lang="de-DE" sz="3600">
                <a:solidFill>
                  <a:schemeClr val="tx1">
                    <a:lumMod val="85000"/>
                    <a:lumOff val="15000"/>
                  </a:schemeClr>
                </a:solidFill>
                <a:cs typeface="Calibri Light"/>
              </a:rPr>
              <a:t>di Manuel </a:t>
            </a:r>
            <a:r>
              <a:rPr lang="de-DE" sz="3600" err="1">
                <a:solidFill>
                  <a:schemeClr val="tx1">
                    <a:lumMod val="85000"/>
                    <a:lumOff val="15000"/>
                  </a:schemeClr>
                </a:solidFill>
                <a:cs typeface="Calibri Light"/>
              </a:rPr>
              <a:t>Pitscheider</a:t>
            </a:r>
            <a:r>
              <a:rPr lang="de-DE" sz="3600">
                <a:solidFill>
                  <a:schemeClr val="tx1">
                    <a:lumMod val="85000"/>
                    <a:lumOff val="15000"/>
                  </a:schemeClr>
                </a:solidFill>
                <a:cs typeface="Calibri Light"/>
              </a:rPr>
              <a:t> e Davide </a:t>
            </a:r>
            <a:r>
              <a:rPr lang="de-DE" sz="3600" err="1">
                <a:solidFill>
                  <a:schemeClr val="tx1">
                    <a:lumMod val="85000"/>
                    <a:lumOff val="15000"/>
                  </a:schemeClr>
                </a:solidFill>
                <a:cs typeface="Calibri Light"/>
              </a:rPr>
              <a:t>Speranza</a:t>
            </a:r>
            <a:endParaRPr lang="de-DE" sz="3600" err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Picture 3" descr="Git Logo - símbolo, significado logotipo, historia, PNG">
            <a:extLst>
              <a:ext uri="{FF2B5EF4-FFF2-40B4-BE49-F238E27FC236}">
                <a16:creationId xmlns:a16="http://schemas.microsoft.com/office/drawing/2014/main" id="{B55961B5-62D7-5406-4BC3-B54CB17C3B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08" b="10041"/>
          <a:stretch/>
        </p:blipFill>
        <p:spPr>
          <a:xfrm>
            <a:off x="-89627" y="-235314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625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5871718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impostare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username e password</a:t>
            </a:r>
            <a:r>
              <a:rPr lang="it-IT" sz="3200">
                <a:ea typeface="+mn-lt"/>
                <a:cs typeface="+mn-lt"/>
              </a:rPr>
              <a:t> solo nella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repository </a:t>
            </a:r>
            <a:r>
              <a:rPr lang="it-IT" sz="3200">
                <a:ea typeface="+mn-lt"/>
                <a:cs typeface="+mn-lt"/>
              </a:rPr>
              <a:t>si possono utilizzare i comandi: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cs typeface="Calibri"/>
              </a:rPr>
              <a:t>=&gt; 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git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 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config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 user.name "NOME"</a:t>
            </a:r>
            <a:endParaRPr lang="en-US" sz="3200">
              <a:solidFill>
                <a:schemeClr val="accent1"/>
              </a:solidFill>
              <a:cs typeface="Calibri"/>
            </a:endParaRP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cs typeface="Calibri"/>
              </a:rPr>
              <a:t>=&gt; 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git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 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config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 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user.email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 "EMAIL"</a:t>
            </a:r>
            <a:endParaRPr lang="it-IT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0ECD08-6763-7E8E-CAD2-74699FA6B751}"/>
              </a:ext>
            </a:extLst>
          </p:cNvPr>
          <p:cNvSpPr txBox="1"/>
          <p:nvPr/>
        </p:nvSpPr>
        <p:spPr>
          <a:xfrm>
            <a:off x="768725" y="197224"/>
            <a:ext cx="8928846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6600">
                <a:latin typeface="Calibri Light"/>
                <a:cs typeface="Segoe UI"/>
              </a:rPr>
              <a:t>Email e username per repository</a:t>
            </a:r>
            <a:r>
              <a:rPr lang="en-US" sz="6600">
                <a:latin typeface="Calibri Light"/>
                <a:cs typeface="Segoe UI"/>
              </a:rPr>
              <a:t>​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914BBA-743F-F070-895E-2A782A2FF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371" y="1708920"/>
            <a:ext cx="4547347" cy="413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255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5717859" cy="1956841"/>
          </a:xfrm>
        </p:spPr>
        <p:txBody>
          <a:bodyPr anchor="b">
            <a:normAutofit/>
          </a:bodyPr>
          <a:lstStyle/>
          <a:p>
            <a:r>
              <a:rPr lang="it-IT" sz="6600">
                <a:ea typeface="Calibri Light"/>
                <a:cs typeface="Calibri Light"/>
              </a:rPr>
              <a:t>Il workflow di GIT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5232983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Il workflow di </a:t>
            </a:r>
            <a:r>
              <a:rPr lang="it-IT" sz="3200" err="1">
                <a:ea typeface="+mn-lt"/>
                <a:cs typeface="+mn-lt"/>
              </a:rPr>
              <a:t>Git</a:t>
            </a:r>
            <a:r>
              <a:rPr lang="it-IT" sz="3200">
                <a:ea typeface="+mn-lt"/>
                <a:cs typeface="+mn-lt"/>
              </a:rPr>
              <a:t> comprende le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fasi di modifiche</a:t>
            </a:r>
            <a:r>
              <a:rPr lang="it-IT" sz="3200">
                <a:ea typeface="+mn-lt"/>
                <a:cs typeface="+mn-lt"/>
              </a:rPr>
              <a:t>,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stage </a:t>
            </a:r>
            <a:r>
              <a:rPr lang="it-IT" sz="3200">
                <a:ea typeface="+mn-lt"/>
                <a:cs typeface="+mn-lt"/>
              </a:rPr>
              <a:t>e </a:t>
            </a:r>
            <a:r>
              <a:rPr lang="it-IT" sz="3200" err="1">
                <a:solidFill>
                  <a:srgbClr val="FF6352"/>
                </a:solidFill>
                <a:ea typeface="+mn-lt"/>
                <a:cs typeface="+mn-lt"/>
              </a:rPr>
              <a:t>commit</a:t>
            </a:r>
            <a:r>
              <a:rPr lang="it-IT" sz="3200">
                <a:ea typeface="+mn-lt"/>
                <a:cs typeface="+mn-lt"/>
              </a:rPr>
              <a:t>.</a:t>
            </a:r>
          </a:p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Le modifiche vengono fatte ai file, quindi selezionate per il </a:t>
            </a:r>
            <a:r>
              <a:rPr lang="it-IT" sz="3200" err="1">
                <a:ea typeface="+mn-lt"/>
                <a:cs typeface="+mn-lt"/>
              </a:rPr>
              <a:t>commit</a:t>
            </a:r>
            <a:r>
              <a:rPr lang="it-IT" sz="3200">
                <a:ea typeface="+mn-lt"/>
                <a:cs typeface="+mn-lt"/>
              </a:rPr>
              <a:t> attraverso lo stage e infine confermate nel repository con la </a:t>
            </a:r>
            <a:r>
              <a:rPr lang="it-IT" sz="3200" err="1">
                <a:ea typeface="+mn-lt"/>
                <a:cs typeface="+mn-lt"/>
              </a:rPr>
              <a:t>commit</a:t>
            </a:r>
            <a:r>
              <a:rPr lang="it-IT" sz="3200">
                <a:ea typeface="+mn-lt"/>
                <a:cs typeface="+mn-lt"/>
              </a:rPr>
              <a:t>.</a:t>
            </a:r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E83767-2259-C802-E3E7-AB5957DD2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335" y="1980187"/>
            <a:ext cx="5289177" cy="29059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0223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6179069" cy="1956841"/>
          </a:xfrm>
        </p:spPr>
        <p:txBody>
          <a:bodyPr anchor="b">
            <a:normAutofit/>
          </a:bodyPr>
          <a:lstStyle/>
          <a:p>
            <a:r>
              <a:rPr lang="it-IT" sz="6600">
                <a:cs typeface="Calibri Light"/>
              </a:rPr>
              <a:t>Come aggiungere i file modificati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5883239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aggiungere i file modificati</a:t>
            </a:r>
            <a:r>
              <a:rPr lang="it-IT" sz="3200">
                <a:ea typeface="+mn-lt"/>
                <a:cs typeface="+mn-lt"/>
              </a:rPr>
              <a:t> ad una </a:t>
            </a:r>
            <a:r>
              <a:rPr lang="it-IT" sz="3200" err="1">
                <a:ea typeface="+mn-lt"/>
                <a:cs typeface="+mn-lt"/>
              </a:rPr>
              <a:t>commit</a:t>
            </a:r>
            <a:r>
              <a:rPr lang="it-IT" sz="3200">
                <a:ea typeface="+mn-lt"/>
                <a:cs typeface="+mn-lt"/>
              </a:rPr>
              <a:t>, si può utilizzare il comando: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cs typeface="Calibri"/>
              </a:rPr>
              <a:t>=&gt;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git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add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 .</a:t>
            </a:r>
            <a:r>
              <a:rPr lang="it-IT" sz="3200">
                <a:cs typeface="Calibri"/>
              </a:rPr>
              <a:t> (per tutti i file)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cs typeface="Calibri"/>
              </a:rPr>
              <a:t>=&gt;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git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add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 [nome file]</a:t>
            </a:r>
            <a:r>
              <a:rPr lang="it-IT" sz="3200">
                <a:cs typeface="Calibri"/>
              </a:rPr>
              <a:t> (singolo file)</a:t>
            </a:r>
          </a:p>
          <a:p>
            <a:pPr marL="0" indent="0" algn="just">
              <a:buNone/>
            </a:pPr>
            <a:r>
              <a:rPr lang="it-IT" sz="3200">
                <a:cs typeface="Calibri"/>
              </a:rPr>
              <a:t>Con </a:t>
            </a:r>
            <a:r>
              <a:rPr lang="it-IT" sz="3200" err="1">
                <a:solidFill>
                  <a:srgbClr val="FF6352"/>
                </a:solidFill>
                <a:cs typeface="Calibri"/>
              </a:rPr>
              <a:t>git</a:t>
            </a:r>
            <a:r>
              <a:rPr lang="it-IT" sz="3200">
                <a:solidFill>
                  <a:srgbClr val="FF6352"/>
                </a:solidFill>
                <a:cs typeface="Calibri"/>
              </a:rPr>
              <a:t> status</a:t>
            </a:r>
            <a:r>
              <a:rPr lang="it-IT" sz="3200">
                <a:cs typeface="Calibri"/>
              </a:rPr>
              <a:t> sarà poi possibile vedere quali file sono stati modificati.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913C89-342E-1F00-4132-DD55F50FC1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8" b="17551"/>
          <a:stretch/>
        </p:blipFill>
        <p:spPr>
          <a:xfrm>
            <a:off x="6651812" y="903194"/>
            <a:ext cx="5342976" cy="442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365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5567631" cy="1956841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 sz="6600">
                <a:cs typeface="Calibri Light"/>
              </a:rPr>
              <a:t>Come creare una </a:t>
            </a:r>
            <a:r>
              <a:rPr lang="it-IT" sz="6600" err="1">
                <a:cs typeface="Calibri Light"/>
              </a:rPr>
              <a:t>commit</a:t>
            </a:r>
            <a:endParaRPr lang="it-IT" sz="6600">
              <a:cs typeface="Calibri Light"/>
            </a:endParaRP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6193412" cy="332066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creare una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nuova </a:t>
            </a:r>
            <a:r>
              <a:rPr lang="it-IT" sz="3200" err="1">
                <a:solidFill>
                  <a:srgbClr val="FF6352"/>
                </a:solidFill>
                <a:ea typeface="+mn-lt"/>
                <a:cs typeface="+mn-lt"/>
              </a:rPr>
              <a:t>commit</a:t>
            </a:r>
            <a:r>
              <a:rPr lang="it-IT" sz="3200">
                <a:ea typeface="+mn-lt"/>
                <a:cs typeface="+mn-lt"/>
              </a:rPr>
              <a:t>, contenente i file aggiunti con il comando precedente, si usa:</a:t>
            </a:r>
            <a:endParaRPr lang="en-US"/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cs typeface="Calibri"/>
              </a:rPr>
              <a:t>=&gt;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git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commit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 -m "nome"</a:t>
            </a:r>
          </a:p>
          <a:p>
            <a:pPr marL="0" indent="0" algn="just">
              <a:buNone/>
            </a:pPr>
            <a:r>
              <a:rPr lang="it-IT" sz="3200">
                <a:cs typeface="Calibri"/>
              </a:rPr>
              <a:t>Eseguendo nuovamente il comando </a:t>
            </a:r>
            <a:r>
              <a:rPr lang="it-IT" sz="3200" err="1">
                <a:solidFill>
                  <a:srgbClr val="FF6352"/>
                </a:solidFill>
                <a:cs typeface="Calibri"/>
              </a:rPr>
              <a:t>git</a:t>
            </a:r>
            <a:r>
              <a:rPr lang="it-IT" sz="3200">
                <a:solidFill>
                  <a:srgbClr val="FF6352"/>
                </a:solidFill>
                <a:cs typeface="Calibri"/>
              </a:rPr>
              <a:t> status</a:t>
            </a:r>
            <a:r>
              <a:rPr lang="it-IT" sz="3200">
                <a:cs typeface="Calibri"/>
              </a:rPr>
              <a:t>, sarà possibile vedere che non ci sono altri file da </a:t>
            </a:r>
            <a:r>
              <a:rPr lang="it-IT" sz="3200" err="1">
                <a:cs typeface="Calibri"/>
              </a:rPr>
              <a:t>committare</a:t>
            </a:r>
            <a:r>
              <a:rPr lang="it-IT" sz="3200">
                <a:cs typeface="Calibri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FAB104-5634-24AB-A18F-0074E7497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311" y="1761564"/>
            <a:ext cx="5029200" cy="378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221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884073" cy="1956841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 sz="6600">
                <a:cs typeface="Calibri Light"/>
              </a:rPr>
              <a:t>Lista di </a:t>
            </a:r>
            <a:r>
              <a:rPr lang="it-IT" sz="6600" err="1">
                <a:cs typeface="Calibri Light"/>
              </a:rPr>
              <a:t>commit</a:t>
            </a:r>
            <a:endParaRPr lang="it-IT" sz="6600">
              <a:cs typeface="Calibri Light"/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mmutable Snapshots – One of Git's Core Concepts 🚀">
            <a:extLst>
              <a:ext uri="{FF2B5EF4-FFF2-40B4-BE49-F238E27FC236}">
                <a16:creationId xmlns:a16="http://schemas.microsoft.com/office/drawing/2014/main" id="{83A6EDAF-F8ED-3FBC-5CFF-E0239F6E9D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40" t="818" r="34926" b="2782"/>
          <a:stretch/>
        </p:blipFill>
        <p:spPr>
          <a:xfrm>
            <a:off x="5311702" y="89657"/>
            <a:ext cx="6880458" cy="6611068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893531" cy="332066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/>
              <a:t>Per vedere </a:t>
            </a:r>
            <a:r>
              <a:rPr lang="it-IT" sz="3200">
                <a:solidFill>
                  <a:srgbClr val="FF6352"/>
                </a:solidFill>
              </a:rPr>
              <a:t>la lista delle </a:t>
            </a:r>
            <a:r>
              <a:rPr lang="it-IT" sz="3200" err="1">
                <a:solidFill>
                  <a:srgbClr val="FF6352"/>
                </a:solidFill>
              </a:rPr>
              <a:t>commit</a:t>
            </a:r>
            <a:r>
              <a:rPr lang="it-IT" sz="3200"/>
              <a:t> effettuate e i loro </a:t>
            </a:r>
            <a:r>
              <a:rPr lang="it-IT" sz="3200">
                <a:solidFill>
                  <a:srgbClr val="FF6352"/>
                </a:solidFill>
              </a:rPr>
              <a:t>hash</a:t>
            </a:r>
            <a:r>
              <a:rPr lang="it-IT" sz="3200"/>
              <a:t>, è possibile usare:</a:t>
            </a:r>
            <a:endParaRPr lang="en-US" sz="3200">
              <a:cs typeface="Calibri"/>
            </a:endParaRP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</a:rPr>
              <a:t>=&gt; </a:t>
            </a:r>
            <a:r>
              <a:rPr lang="it-IT" sz="3200" err="1">
                <a:solidFill>
                  <a:schemeClr val="accent1"/>
                </a:solidFill>
              </a:rPr>
              <a:t>git</a:t>
            </a:r>
            <a:r>
              <a:rPr lang="it-IT" sz="3200">
                <a:solidFill>
                  <a:schemeClr val="accent1"/>
                </a:solidFill>
              </a:rPr>
              <a:t> log</a:t>
            </a:r>
            <a:endParaRPr lang="it-IT" sz="3200">
              <a:solidFill>
                <a:schemeClr val="accent1"/>
              </a:solidFill>
              <a:cs typeface="Calibri"/>
            </a:endParaRPr>
          </a:p>
          <a:p>
            <a:pPr marL="0" indent="0" algn="just">
              <a:buNone/>
            </a:pPr>
            <a:r>
              <a:rPr lang="it-IT" sz="3200"/>
              <a:t>Questo comando mostra anche </a:t>
            </a:r>
            <a:r>
              <a:rPr lang="it-IT" sz="3200">
                <a:solidFill>
                  <a:srgbClr val="FF6352"/>
                </a:solidFill>
              </a:rPr>
              <a:t>l'autore </a:t>
            </a:r>
            <a:r>
              <a:rPr lang="it-IT" sz="3200"/>
              <a:t>della </a:t>
            </a:r>
            <a:r>
              <a:rPr lang="it-IT" sz="3200" err="1"/>
              <a:t>commit</a:t>
            </a:r>
            <a:r>
              <a:rPr lang="it-IT" sz="3200"/>
              <a:t>.</a:t>
            </a:r>
            <a:endParaRPr lang="it-IT" sz="32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26584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108" y="269340"/>
            <a:ext cx="7026927" cy="1956841"/>
          </a:xfrm>
        </p:spPr>
        <p:txBody>
          <a:bodyPr anchor="b">
            <a:normAutofit/>
          </a:bodyPr>
          <a:lstStyle/>
          <a:p>
            <a:r>
              <a:rPr lang="it-IT" sz="6600" err="1">
                <a:cs typeface="Calibri Light"/>
              </a:rPr>
              <a:t>Rollback</a:t>
            </a:r>
            <a:r>
              <a:rPr lang="it-IT" sz="6600">
                <a:cs typeface="Calibri Light"/>
              </a:rPr>
              <a:t> ad una vecchia </a:t>
            </a:r>
            <a:r>
              <a:rPr lang="it-IT" sz="6600" err="1">
                <a:cs typeface="Calibri Light"/>
              </a:rPr>
              <a:t>commit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5690056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ripristinare il codice</a:t>
            </a:r>
            <a:r>
              <a:rPr lang="it-IT" sz="3200">
                <a:ea typeface="+mn-lt"/>
                <a:cs typeface="+mn-lt"/>
              </a:rPr>
              <a:t> allo stato di una </a:t>
            </a:r>
            <a:r>
              <a:rPr lang="it-IT" sz="3200" err="1">
                <a:ea typeface="+mn-lt"/>
                <a:cs typeface="+mn-lt"/>
              </a:rPr>
              <a:t>commit</a:t>
            </a:r>
            <a:r>
              <a:rPr lang="it-IT" sz="3200">
                <a:ea typeface="+mn-lt"/>
                <a:cs typeface="+mn-lt"/>
              </a:rPr>
              <a:t> precedente, è possibile usare: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=&gt;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git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reset --hard [hash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commit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]</a:t>
            </a:r>
          </a:p>
          <a:p>
            <a:pPr marL="0" indent="0" algn="just">
              <a:buNone/>
            </a:pPr>
            <a:r>
              <a:rPr lang="it-IT" sz="3200">
                <a:solidFill>
                  <a:srgbClr val="000000"/>
                </a:solidFill>
                <a:cs typeface="Calibri"/>
              </a:rPr>
              <a:t>Questo comando ripristinerà il codice ad uno stato salvato precedentemente, rendendo possibile il </a:t>
            </a:r>
            <a:r>
              <a:rPr lang="it-IT" sz="3200">
                <a:solidFill>
                  <a:srgbClr val="FF6352"/>
                </a:solidFill>
                <a:cs typeface="Calibri"/>
              </a:rPr>
              <a:t>recupero del codice in caso di errori</a:t>
            </a:r>
            <a:r>
              <a:rPr lang="it-IT" sz="3200">
                <a:solidFill>
                  <a:srgbClr val="000000"/>
                </a:solidFill>
                <a:cs typeface="Calibri"/>
              </a:rPr>
              <a:t>.</a:t>
            </a:r>
          </a:p>
        </p:txBody>
      </p:sp>
      <p:pic>
        <p:nvPicPr>
          <p:cNvPr id="4" name="Immagine 3" descr="git reset soft: When to Use Git Reset, Git Revert &amp; Git Checkout - DEV  Community">
            <a:extLst>
              <a:ext uri="{FF2B5EF4-FFF2-40B4-BE49-F238E27FC236}">
                <a16:creationId xmlns:a16="http://schemas.microsoft.com/office/drawing/2014/main" id="{CB869490-B129-A95E-2364-777DE879C5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15" t="965" r="14621" b="-322"/>
          <a:stretch/>
        </p:blipFill>
        <p:spPr>
          <a:xfrm>
            <a:off x="6829205" y="1710684"/>
            <a:ext cx="4962419" cy="34592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5359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7026927" cy="1956841"/>
          </a:xfrm>
        </p:spPr>
        <p:txBody>
          <a:bodyPr anchor="b">
            <a:normAutofit/>
          </a:bodyPr>
          <a:lstStyle/>
          <a:p>
            <a:r>
              <a:rPr lang="it-IT" sz="6600">
                <a:cs typeface="Calibri Light"/>
              </a:rPr>
              <a:t>Creare un nuovo </a:t>
            </a:r>
            <a:r>
              <a:rPr lang="it-IT" sz="6600" err="1">
                <a:cs typeface="Calibri Light"/>
              </a:rPr>
              <a:t>branch</a:t>
            </a:r>
            <a:endParaRPr lang="en-US" err="1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5829577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creare un n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uovo ramo di sviluppo</a:t>
            </a:r>
            <a:r>
              <a:rPr lang="it-IT" sz="3200">
                <a:ea typeface="+mn-lt"/>
                <a:cs typeface="+mn-lt"/>
              </a:rPr>
              <a:t> e spostarsi all'interno di esso si usa il comando: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cs typeface="Calibri"/>
              </a:rPr>
              <a:t>=&gt;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git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 checkout –b [nome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branch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]</a:t>
            </a:r>
          </a:p>
          <a:p>
            <a:pPr marL="0" indent="0" algn="just">
              <a:buNone/>
            </a:pPr>
            <a:r>
              <a:rPr lang="it-IT" sz="3200">
                <a:cs typeface="Calibri"/>
              </a:rPr>
              <a:t>Il ramo appena creato sarà </a:t>
            </a:r>
            <a:r>
              <a:rPr lang="it-IT" sz="3200">
                <a:solidFill>
                  <a:srgbClr val="FF6352"/>
                </a:solidFill>
                <a:cs typeface="Calibri"/>
              </a:rPr>
              <a:t>una copia esatta</a:t>
            </a:r>
            <a:r>
              <a:rPr lang="it-IT" sz="3200">
                <a:cs typeface="Calibri"/>
              </a:rPr>
              <a:t> del </a:t>
            </a:r>
            <a:r>
              <a:rPr lang="it-IT" sz="3200" err="1">
                <a:cs typeface="Calibri"/>
              </a:rPr>
              <a:t>branch</a:t>
            </a:r>
            <a:r>
              <a:rPr lang="it-IT" sz="3200">
                <a:cs typeface="Calibri"/>
              </a:rPr>
              <a:t> da cui si è effettuato il comando.</a:t>
            </a:r>
            <a:endParaRPr lang="it-IT" sz="3200">
              <a:solidFill>
                <a:schemeClr val="accent1"/>
              </a:solidFill>
              <a:cs typeface="Calibri"/>
            </a:endParaRPr>
          </a:p>
        </p:txBody>
      </p:sp>
      <p:pic>
        <p:nvPicPr>
          <p:cNvPr id="4" name="Immagine 3" descr="Creating a new branch and switching to it with just one command | Jessica  Temporal">
            <a:extLst>
              <a:ext uri="{FF2B5EF4-FFF2-40B4-BE49-F238E27FC236}">
                <a16:creationId xmlns:a16="http://schemas.microsoft.com/office/drawing/2014/main" id="{A3F91A8E-E04A-6EB4-AB55-5A1404CBF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4489" y="2951178"/>
            <a:ext cx="5354169" cy="15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90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7026927" cy="1956841"/>
          </a:xfrm>
        </p:spPr>
        <p:txBody>
          <a:bodyPr anchor="b">
            <a:normAutofit/>
          </a:bodyPr>
          <a:lstStyle/>
          <a:p>
            <a:r>
              <a:rPr lang="it-IT" sz="6600">
                <a:cs typeface="Calibri Light"/>
              </a:rPr>
              <a:t>Muoversi tra i </a:t>
            </a:r>
            <a:r>
              <a:rPr lang="it-IT" sz="6600" err="1">
                <a:cs typeface="Calibri Light"/>
              </a:rPr>
              <a:t>branch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5829577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spostarsi da un </a:t>
            </a:r>
            <a:r>
              <a:rPr lang="it-IT" sz="3200" err="1">
                <a:solidFill>
                  <a:srgbClr val="FF6352"/>
                </a:solidFill>
                <a:ea typeface="+mn-lt"/>
                <a:cs typeface="+mn-lt"/>
              </a:rPr>
              <a:t>branch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 ad un altro</a:t>
            </a:r>
            <a:r>
              <a:rPr lang="it-IT" sz="3200">
                <a:ea typeface="+mn-lt"/>
                <a:cs typeface="+mn-lt"/>
              </a:rPr>
              <a:t>, si utilizza il comando: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cs typeface="Calibri"/>
              </a:rPr>
              <a:t>=&gt;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git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 checkout [nome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branch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]</a:t>
            </a:r>
          </a:p>
          <a:p>
            <a:pPr marL="0" indent="0" algn="just">
              <a:buNone/>
            </a:pPr>
            <a:r>
              <a:rPr lang="it-IT" sz="3200">
                <a:cs typeface="Calibri"/>
              </a:rPr>
              <a:t>Ogni </a:t>
            </a:r>
            <a:r>
              <a:rPr lang="it-IT" sz="3200" err="1">
                <a:cs typeface="Calibri"/>
              </a:rPr>
              <a:t>branch</a:t>
            </a:r>
            <a:r>
              <a:rPr lang="it-IT" sz="3200">
                <a:cs typeface="Calibri"/>
              </a:rPr>
              <a:t> renderà disponibile all'interno della cartella del progetto</a:t>
            </a:r>
            <a:r>
              <a:rPr lang="it-IT" sz="3200">
                <a:solidFill>
                  <a:srgbClr val="FF6352"/>
                </a:solidFill>
                <a:cs typeface="Calibri"/>
              </a:rPr>
              <a:t> i file </a:t>
            </a:r>
            <a:r>
              <a:rPr lang="it-IT" sz="3200" err="1">
                <a:solidFill>
                  <a:srgbClr val="FF6352"/>
                </a:solidFill>
                <a:cs typeface="Calibri"/>
              </a:rPr>
              <a:t>committati</a:t>
            </a:r>
            <a:r>
              <a:rPr lang="it-IT" sz="3200">
                <a:solidFill>
                  <a:srgbClr val="FF6352"/>
                </a:solidFill>
                <a:cs typeface="Calibri"/>
              </a:rPr>
              <a:t> in quel ramo specifico</a:t>
            </a:r>
            <a:r>
              <a:rPr lang="it-IT" sz="3200">
                <a:cs typeface="Calibri"/>
              </a:rPr>
              <a:t>.</a:t>
            </a:r>
            <a:endParaRPr lang="it-IT" sz="3200">
              <a:solidFill>
                <a:srgbClr val="000000"/>
              </a:solidFill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FD84D1-B0BA-2AF7-DBA7-E3CE92A18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870" y="1940336"/>
            <a:ext cx="4995581" cy="30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433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7026927" cy="1956841"/>
          </a:xfrm>
        </p:spPr>
        <p:txBody>
          <a:bodyPr anchor="b">
            <a:normAutofit/>
          </a:bodyPr>
          <a:lstStyle/>
          <a:p>
            <a:r>
              <a:rPr lang="it-IT" sz="6600">
                <a:cs typeface="Calibri Light"/>
              </a:rPr>
              <a:t>Unire due rami di sviluppo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5829577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unire</a:t>
            </a:r>
            <a:r>
              <a:rPr lang="it-IT" sz="3200">
                <a:ea typeface="+mn-lt"/>
                <a:cs typeface="+mn-lt"/>
              </a:rPr>
              <a:t> un ramo di sviluppo in quello corrente, visualizzabile con </a:t>
            </a:r>
            <a:r>
              <a:rPr lang="it-IT" sz="3200" err="1">
                <a:solidFill>
                  <a:srgbClr val="FF6352"/>
                </a:solidFill>
                <a:ea typeface="+mn-lt"/>
                <a:cs typeface="+mn-lt"/>
              </a:rPr>
              <a:t>git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 status</a:t>
            </a:r>
            <a:r>
              <a:rPr lang="it-IT" sz="3200">
                <a:ea typeface="+mn-lt"/>
                <a:cs typeface="+mn-lt"/>
              </a:rPr>
              <a:t>, è possibile utilizzare il comando: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cs typeface="Calibri"/>
              </a:rPr>
              <a:t>=&gt;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git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 merge [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branch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 da unire]</a:t>
            </a:r>
          </a:p>
          <a:p>
            <a:pPr marL="0" indent="0" algn="just">
              <a:buNone/>
            </a:pPr>
            <a:r>
              <a:rPr lang="it-IT" sz="3200" err="1">
                <a:cs typeface="Calibri"/>
              </a:rPr>
              <a:t>Git</a:t>
            </a:r>
            <a:r>
              <a:rPr lang="it-IT" sz="3200">
                <a:cs typeface="Calibri"/>
              </a:rPr>
              <a:t> cercherà di effettuare l'</a:t>
            </a:r>
            <a:r>
              <a:rPr lang="it-IT" sz="3200">
                <a:solidFill>
                  <a:srgbClr val="FF6352"/>
                </a:solidFill>
                <a:cs typeface="Calibri"/>
              </a:rPr>
              <a:t>unione in automatico</a:t>
            </a:r>
            <a:r>
              <a:rPr lang="it-IT" sz="3200">
                <a:cs typeface="Calibri"/>
              </a:rPr>
              <a:t> e nel caso dovesse fallire, offrirà una </a:t>
            </a:r>
            <a:r>
              <a:rPr lang="it-IT" sz="3200">
                <a:solidFill>
                  <a:srgbClr val="FF6352"/>
                </a:solidFill>
                <a:cs typeface="Calibri"/>
              </a:rPr>
              <a:t>modalità manuale</a:t>
            </a:r>
            <a:r>
              <a:rPr lang="it-IT" sz="3200">
                <a:cs typeface="Calibri"/>
              </a:rPr>
              <a:t>.</a:t>
            </a:r>
            <a:endParaRPr lang="it-IT" sz="3200">
              <a:solidFill>
                <a:schemeClr val="accent1"/>
              </a:solidFill>
              <a:cs typeface="Calibri"/>
            </a:endParaRPr>
          </a:p>
        </p:txBody>
      </p:sp>
      <p:pic>
        <p:nvPicPr>
          <p:cNvPr id="4" name="Immagine 3" descr="Git - Merge - GeeksforGeeks">
            <a:extLst>
              <a:ext uri="{FF2B5EF4-FFF2-40B4-BE49-F238E27FC236}">
                <a16:creationId xmlns:a16="http://schemas.microsoft.com/office/drawing/2014/main" id="{77AA40BA-F49E-F432-B5C6-099CCE95B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9368" y="2070640"/>
            <a:ext cx="4995581" cy="310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87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7026927" cy="1956841"/>
          </a:xfrm>
        </p:spPr>
        <p:txBody>
          <a:bodyPr anchor="b">
            <a:normAutofit/>
          </a:bodyPr>
          <a:lstStyle/>
          <a:p>
            <a:r>
              <a:rPr lang="it-IT" sz="6600">
                <a:cs typeface="Calibri Light"/>
              </a:rPr>
              <a:t>Come utilizzare GitHub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5453944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caricare il codice online, è necessario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creare un account</a:t>
            </a:r>
            <a:r>
              <a:rPr lang="it-IT" sz="3200">
                <a:ea typeface="+mn-lt"/>
                <a:cs typeface="+mn-lt"/>
              </a:rPr>
              <a:t> su un servizio come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GitHub</a:t>
            </a:r>
            <a:r>
              <a:rPr lang="it-IT" sz="3200">
                <a:ea typeface="+mn-lt"/>
                <a:cs typeface="+mn-lt"/>
              </a:rPr>
              <a:t>.</a:t>
            </a:r>
          </a:p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Una volta fatto ciò, sarà innanzitutto necessario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creare una repository vuota</a:t>
            </a:r>
            <a:r>
              <a:rPr lang="it-IT" sz="3200">
                <a:ea typeface="+mn-lt"/>
                <a:cs typeface="+mn-lt"/>
              </a:rPr>
              <a:t> dal sito web.</a:t>
            </a:r>
            <a:endParaRPr lang="it-IT" sz="320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026390-3BFC-CAED-E41E-FC2A4F135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053" y="1608857"/>
            <a:ext cx="6463552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15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it-IT" sz="5400">
                <a:ea typeface="Calibri Light"/>
                <a:cs typeface="Calibri Light"/>
              </a:rPr>
              <a:t>Che cos'è GIT?</a:t>
            </a:r>
            <a:endParaRPr lang="it-IT" sz="5400"/>
          </a:p>
        </p:txBody>
      </p:sp>
      <p:sp>
        <p:nvSpPr>
          <p:cNvPr id="3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4709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it-IT" sz="3200">
                <a:ea typeface="Calibri" panose="020F0502020204030204"/>
                <a:cs typeface="Calibri" panose="020F0502020204030204"/>
              </a:rPr>
              <a:t>GIT è un</a:t>
            </a:r>
            <a:r>
              <a:rPr lang="it-IT" sz="3200">
                <a:solidFill>
                  <a:srgbClr val="FF6352"/>
                </a:solidFill>
                <a:ea typeface="Calibri" panose="020F0502020204030204"/>
                <a:cs typeface="Calibri" panose="020F0502020204030204"/>
              </a:rPr>
              <a:t>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sistema software per il controllo di versione distribuito</a:t>
            </a:r>
            <a:r>
              <a:rPr lang="it-IT" sz="3200">
                <a:ea typeface="+mn-lt"/>
                <a:cs typeface="+mn-lt"/>
              </a:rPr>
              <a:t>. </a:t>
            </a:r>
            <a:endParaRPr lang="it-IT" sz="3200">
              <a:cs typeface="Calibri"/>
            </a:endParaRPr>
          </a:p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Ideato da Linus </a:t>
            </a:r>
            <a:r>
              <a:rPr lang="it-IT" sz="3200" err="1">
                <a:ea typeface="+mn-lt"/>
                <a:cs typeface="+mn-lt"/>
              </a:rPr>
              <a:t>Torvalds</a:t>
            </a:r>
            <a:r>
              <a:rPr lang="it-IT" sz="3200">
                <a:ea typeface="+mn-lt"/>
                <a:cs typeface="+mn-lt"/>
              </a:rPr>
              <a:t> nel 2005, è uno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standard </a:t>
            </a:r>
            <a:r>
              <a:rPr lang="it-IT" sz="3200">
                <a:ea typeface="+mn-lt"/>
                <a:cs typeface="+mn-lt"/>
              </a:rPr>
              <a:t>nello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sviluppo software</a:t>
            </a:r>
            <a:r>
              <a:rPr lang="it-IT" sz="3200">
                <a:ea typeface="+mn-lt"/>
                <a:cs typeface="+mn-lt"/>
              </a:rPr>
              <a:t>.</a:t>
            </a:r>
            <a:endParaRPr lang="it-IT" sz="3200">
              <a:cs typeface="Calibri"/>
            </a:endParaRPr>
          </a:p>
        </p:txBody>
      </p:sp>
      <p:pic>
        <p:nvPicPr>
          <p:cNvPr id="5" name="Immagine 4" descr="A Beginner's Guide to Git: All You Need To Know - 20i">
            <a:extLst>
              <a:ext uri="{FF2B5EF4-FFF2-40B4-BE49-F238E27FC236}">
                <a16:creationId xmlns:a16="http://schemas.microsoft.com/office/drawing/2014/main" id="{4B1B2D1A-D6E0-F3D6-1340-3A60527E34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41" r="24139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534160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7026927" cy="1956841"/>
          </a:xfrm>
        </p:spPr>
        <p:txBody>
          <a:bodyPr anchor="b">
            <a:normAutofit/>
          </a:bodyPr>
          <a:lstStyle/>
          <a:p>
            <a:r>
              <a:rPr lang="it-IT" sz="6600">
                <a:cs typeface="Calibri Light"/>
              </a:rPr>
              <a:t>Collegare repository locale e online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57E9F7-4970-0E5C-C7A5-38D3259884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83" r="3542" b="313"/>
          <a:stretch/>
        </p:blipFill>
        <p:spPr>
          <a:xfrm>
            <a:off x="7749989" y="2068227"/>
            <a:ext cx="4402083" cy="3573196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7117464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collegare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una repository locale ad una online</a:t>
            </a:r>
            <a:r>
              <a:rPr lang="it-IT" sz="3200">
                <a:ea typeface="+mn-lt"/>
                <a:cs typeface="+mn-lt"/>
              </a:rPr>
              <a:t> è necessario usare il seguente comando: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=&gt;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git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remote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add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origin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[link repository]</a:t>
            </a:r>
          </a:p>
          <a:p>
            <a:pPr marL="0" indent="0" algn="just">
              <a:buNone/>
            </a:pPr>
            <a:r>
              <a:rPr lang="it-IT" sz="3200">
                <a:cs typeface="Calibri"/>
              </a:rPr>
              <a:t>Utilizzando il </a:t>
            </a:r>
            <a:r>
              <a:rPr lang="it-IT" sz="3200">
                <a:solidFill>
                  <a:srgbClr val="FF6352"/>
                </a:solidFill>
                <a:cs typeface="Calibri"/>
              </a:rPr>
              <a:t>link della repository online</a:t>
            </a:r>
            <a:r>
              <a:rPr lang="it-IT" sz="3200">
                <a:cs typeface="Calibri"/>
              </a:rPr>
              <a:t>, andremo così ad impostare </a:t>
            </a:r>
            <a:r>
              <a:rPr lang="it-IT" sz="3200">
                <a:solidFill>
                  <a:srgbClr val="FF6352"/>
                </a:solidFill>
                <a:cs typeface="Calibri"/>
              </a:rPr>
              <a:t>l'origine </a:t>
            </a:r>
            <a:r>
              <a:rPr lang="it-IT" sz="3200">
                <a:cs typeface="Calibri"/>
              </a:rPr>
              <a:t>della nostra repository locale.</a:t>
            </a:r>
            <a:endParaRPr lang="it-IT" sz="3200">
              <a:solidFill>
                <a:schemeClr val="accent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054340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7026927" cy="1956841"/>
          </a:xfrm>
        </p:spPr>
        <p:txBody>
          <a:bodyPr anchor="b">
            <a:normAutofit/>
          </a:bodyPr>
          <a:lstStyle/>
          <a:p>
            <a:r>
              <a:rPr lang="it-IT" sz="6600">
                <a:cs typeface="Calibri Light"/>
              </a:rPr>
              <a:t>Caricare online il codice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6580845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caricare online un </a:t>
            </a:r>
            <a:r>
              <a:rPr lang="it-IT" sz="3200" err="1">
                <a:solidFill>
                  <a:srgbClr val="FF6352"/>
                </a:solidFill>
                <a:ea typeface="+mn-lt"/>
                <a:cs typeface="+mn-lt"/>
              </a:rPr>
              <a:t>branch</a:t>
            </a:r>
            <a:r>
              <a:rPr lang="it-IT" sz="3200">
                <a:ea typeface="+mn-lt"/>
                <a:cs typeface="+mn-lt"/>
              </a:rPr>
              <a:t>, è possibile utilizzare il comando:</a:t>
            </a:r>
          </a:p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=&gt;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git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push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origin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[nome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branch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]</a:t>
            </a:r>
          </a:p>
          <a:p>
            <a:pPr marL="0" indent="0" algn="just">
              <a:buNone/>
            </a:pPr>
            <a:r>
              <a:rPr lang="it-IT" sz="3200">
                <a:cs typeface="Calibri"/>
              </a:rPr>
              <a:t>Nel caso in cui sia la prima volta, </a:t>
            </a:r>
            <a:r>
              <a:rPr lang="it-IT" sz="3200" err="1">
                <a:cs typeface="Calibri"/>
              </a:rPr>
              <a:t>Git</a:t>
            </a:r>
            <a:r>
              <a:rPr lang="it-IT" sz="3200">
                <a:cs typeface="Calibri"/>
              </a:rPr>
              <a:t> chiederà </a:t>
            </a:r>
            <a:r>
              <a:rPr lang="it-IT" sz="3200">
                <a:solidFill>
                  <a:srgbClr val="FF6352"/>
                </a:solidFill>
                <a:cs typeface="Calibri"/>
              </a:rPr>
              <a:t>un'autenticazione </a:t>
            </a:r>
            <a:r>
              <a:rPr lang="it-IT" sz="3200">
                <a:cs typeface="Calibri"/>
              </a:rPr>
              <a:t>al servizio online per verificare l'identità.</a:t>
            </a:r>
            <a:endParaRPr lang="it-IT" sz="3200">
              <a:solidFill>
                <a:schemeClr val="accent1"/>
              </a:solidFill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159C46-A989-0D22-0A7E-8E4862DD4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668" y="1660302"/>
            <a:ext cx="3923763" cy="392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488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7026927" cy="1956841"/>
          </a:xfrm>
        </p:spPr>
        <p:txBody>
          <a:bodyPr anchor="b">
            <a:normAutofit/>
          </a:bodyPr>
          <a:lstStyle/>
          <a:p>
            <a:r>
              <a:rPr lang="it-IT" sz="6600">
                <a:cs typeface="Calibri Light"/>
              </a:rPr>
              <a:t>Sincronizzare il codice in locale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6580845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sincronizzare un </a:t>
            </a:r>
            <a:r>
              <a:rPr lang="it-IT" sz="3200" err="1">
                <a:solidFill>
                  <a:srgbClr val="FF6352"/>
                </a:solidFill>
                <a:ea typeface="+mn-lt"/>
                <a:cs typeface="+mn-lt"/>
              </a:rPr>
              <a:t>branch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 online nella propria repository locale</a:t>
            </a:r>
            <a:r>
              <a:rPr lang="it-IT" sz="3200">
                <a:ea typeface="+mn-lt"/>
                <a:cs typeface="+mn-lt"/>
              </a:rPr>
              <a:t> si può utilizzare il comando: 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=&gt;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git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pull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origin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[nome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branch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]</a:t>
            </a:r>
          </a:p>
          <a:p>
            <a:pPr marL="0" indent="0" algn="just">
              <a:buNone/>
            </a:pPr>
            <a:r>
              <a:rPr lang="it-IT" sz="3200">
                <a:cs typeface="Calibri"/>
              </a:rPr>
              <a:t>È buona norma utilizzarlo </a:t>
            </a:r>
            <a:r>
              <a:rPr lang="it-IT" sz="3200">
                <a:solidFill>
                  <a:srgbClr val="FF6352"/>
                </a:solidFill>
                <a:cs typeface="Calibri"/>
              </a:rPr>
              <a:t>spesso </a:t>
            </a:r>
            <a:r>
              <a:rPr lang="it-IT" sz="3200">
                <a:cs typeface="Calibri"/>
              </a:rPr>
              <a:t>nel caso in cui </a:t>
            </a:r>
            <a:r>
              <a:rPr lang="it-IT" sz="3200">
                <a:solidFill>
                  <a:srgbClr val="FF6352"/>
                </a:solidFill>
                <a:cs typeface="Calibri"/>
              </a:rPr>
              <a:t>utenti multipl</a:t>
            </a:r>
            <a:r>
              <a:rPr lang="it-IT" sz="3200">
                <a:cs typeface="Calibri"/>
              </a:rPr>
              <a:t>i stiano lavorando ad un progetto.</a:t>
            </a:r>
            <a:endParaRPr lang="it-IT" sz="3200">
              <a:solidFill>
                <a:schemeClr val="accent1"/>
              </a:solidFill>
              <a:cs typeface="Calibri"/>
            </a:endParaRPr>
          </a:p>
        </p:txBody>
      </p:sp>
      <p:pic>
        <p:nvPicPr>
          <p:cNvPr id="6" name="Picture 5" descr="Git Essentials: A Step-by-Step Guide to Pull-Request Review Process">
            <a:extLst>
              <a:ext uri="{FF2B5EF4-FFF2-40B4-BE49-F238E27FC236}">
                <a16:creationId xmlns:a16="http://schemas.microsoft.com/office/drawing/2014/main" id="{9B608402-B18D-6C7D-9291-E4EE180DBD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34" t="-9" r="40827" b="-321"/>
          <a:stretch/>
        </p:blipFill>
        <p:spPr>
          <a:xfrm>
            <a:off x="7850842" y="1346089"/>
            <a:ext cx="3707979" cy="40086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50354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7026927" cy="1956841"/>
          </a:xfrm>
        </p:spPr>
        <p:txBody>
          <a:bodyPr anchor="b">
            <a:normAutofit/>
          </a:bodyPr>
          <a:lstStyle/>
          <a:p>
            <a:r>
              <a:rPr lang="it-IT" sz="6600">
                <a:cs typeface="Calibri Light"/>
              </a:rPr>
              <a:t>Come clonare una repository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6423963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Effettuando la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clonazione </a:t>
            </a:r>
            <a:r>
              <a:rPr lang="it-IT" sz="3200">
                <a:ea typeface="+mn-lt"/>
                <a:cs typeface="+mn-lt"/>
              </a:rPr>
              <a:t>di una repository online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non sarà necessario</a:t>
            </a:r>
            <a:r>
              <a:rPr lang="it-IT" sz="3200">
                <a:ea typeface="+mn-lt"/>
                <a:cs typeface="+mn-lt"/>
              </a:rPr>
              <a:t> né usare il comando </a:t>
            </a:r>
            <a:r>
              <a:rPr lang="it-IT" sz="3200" err="1">
                <a:solidFill>
                  <a:srgbClr val="FF6352"/>
                </a:solidFill>
                <a:ea typeface="+mn-lt"/>
                <a:cs typeface="+mn-lt"/>
              </a:rPr>
              <a:t>git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 </a:t>
            </a:r>
            <a:r>
              <a:rPr lang="it-IT" sz="3200" err="1">
                <a:solidFill>
                  <a:srgbClr val="FF6352"/>
                </a:solidFill>
                <a:ea typeface="+mn-lt"/>
                <a:cs typeface="+mn-lt"/>
              </a:rPr>
              <a:t>init</a:t>
            </a:r>
            <a:r>
              <a:rPr lang="it-IT" sz="3200">
                <a:ea typeface="+mn-lt"/>
                <a:cs typeface="+mn-lt"/>
              </a:rPr>
              <a:t>, né 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collegare la repository online al locale</a:t>
            </a:r>
            <a:r>
              <a:rPr lang="it-IT" sz="3200">
                <a:ea typeface="+mn-lt"/>
                <a:cs typeface="+mn-lt"/>
              </a:rPr>
              <a:t>.</a:t>
            </a:r>
          </a:p>
          <a:p>
            <a:pPr marL="0" indent="0" algn="just">
              <a:buNone/>
            </a:pPr>
            <a:r>
              <a:rPr lang="it-IT" sz="3200">
                <a:cs typeface="Calibri"/>
              </a:rPr>
              <a:t>Basterà infatti usare il comando: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=&gt;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git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clone [link repository]</a:t>
            </a:r>
            <a:endParaRPr lang="it-IT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5FCD8B-022C-53CB-5238-9C91E6F265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898" b="-730"/>
          <a:stretch/>
        </p:blipFill>
        <p:spPr>
          <a:xfrm>
            <a:off x="7346578" y="1267945"/>
            <a:ext cx="4144942" cy="431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110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521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627394" cy="1956841"/>
          </a:xfrm>
        </p:spPr>
        <p:txBody>
          <a:bodyPr anchor="b">
            <a:normAutofit/>
          </a:bodyPr>
          <a:lstStyle/>
          <a:p>
            <a:r>
              <a:rPr lang="it-IT" sz="6600">
                <a:ea typeface="Calibri Light"/>
                <a:cs typeface="Calibri Light"/>
              </a:rPr>
              <a:t>A cosa serve GIT?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418133"/>
            <a:ext cx="4689065" cy="411449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/>
              <a:t>Git permette di </a:t>
            </a:r>
            <a:r>
              <a:rPr lang="it-IT" sz="3200">
                <a:solidFill>
                  <a:srgbClr val="FF6352"/>
                </a:solidFill>
              </a:rPr>
              <a:t>tenere traccia delle modifiche</a:t>
            </a:r>
            <a:r>
              <a:rPr lang="it-IT" sz="3200"/>
              <a:t> apportate ai file nel tempo, consentendo il </a:t>
            </a:r>
            <a:r>
              <a:rPr lang="it-IT" sz="3200">
                <a:solidFill>
                  <a:srgbClr val="FF6352"/>
                </a:solidFill>
              </a:rPr>
              <a:t>recupero di versioni precedenti</a:t>
            </a:r>
            <a:r>
              <a:rPr lang="it-IT" sz="3200"/>
              <a:t>.</a:t>
            </a:r>
          </a:p>
          <a:p>
            <a:pPr marL="0" indent="0" algn="just">
              <a:buNone/>
            </a:pPr>
            <a:r>
              <a:rPr lang="it-IT" sz="3200"/>
              <a:t>Inoltre facilita il lavoro in </a:t>
            </a:r>
            <a:r>
              <a:rPr lang="it-IT" sz="3200">
                <a:solidFill>
                  <a:srgbClr val="FF6352"/>
                </a:solidFill>
              </a:rPr>
              <a:t>team</a:t>
            </a:r>
            <a:r>
              <a:rPr lang="it-IT" sz="3200"/>
              <a:t>, organizzando i diversi </a:t>
            </a:r>
            <a:r>
              <a:rPr lang="it-IT" sz="3200">
                <a:solidFill>
                  <a:srgbClr val="FF6352"/>
                </a:solidFill>
              </a:rPr>
              <a:t>cambiamenti di ogni utente</a:t>
            </a:r>
            <a:r>
              <a:rPr lang="it-IT" sz="3200"/>
              <a:t>.</a:t>
            </a:r>
          </a:p>
        </p:txBody>
      </p:sp>
      <p:pic>
        <p:nvPicPr>
          <p:cNvPr id="6" name="Immagine 5" descr="Immagine che contiene cartone animato, illustrazione, arte&#10;&#10;Descrizione generata automaticamente">
            <a:extLst>
              <a:ext uri="{FF2B5EF4-FFF2-40B4-BE49-F238E27FC236}">
                <a16:creationId xmlns:a16="http://schemas.microsoft.com/office/drawing/2014/main" id="{413DB440-AD93-9521-DC2F-ED6647494D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09" r="15889"/>
          <a:stretch/>
        </p:blipFill>
        <p:spPr>
          <a:xfrm>
            <a:off x="580053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74615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5557482" cy="1956841"/>
          </a:xfrm>
        </p:spPr>
        <p:txBody>
          <a:bodyPr anchor="b">
            <a:normAutofit/>
          </a:bodyPr>
          <a:lstStyle/>
          <a:p>
            <a:r>
              <a:rPr lang="it-IT" sz="6600">
                <a:ea typeface="+mj-lt"/>
                <a:cs typeface="+mj-lt"/>
              </a:rPr>
              <a:t>Come si scarica GIT? 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418133"/>
            <a:ext cx="5663975" cy="411449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-57150" algn="just">
              <a:buNone/>
            </a:pPr>
            <a:r>
              <a:rPr lang="it-IT" sz="3200" err="1">
                <a:ea typeface="+mn-lt"/>
                <a:cs typeface="+mn-lt"/>
              </a:rPr>
              <a:t>Git</a:t>
            </a:r>
            <a:r>
              <a:rPr lang="it-IT" sz="3200">
                <a:ea typeface="+mn-lt"/>
                <a:cs typeface="+mn-lt"/>
              </a:rPr>
              <a:t>,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gratuito e open source</a:t>
            </a:r>
            <a:r>
              <a:rPr lang="it-IT" sz="3200">
                <a:ea typeface="+mn-lt"/>
                <a:cs typeface="+mn-lt"/>
              </a:rPr>
              <a:t>, si può scaricare sul sito: </a:t>
            </a:r>
            <a:endParaRPr lang="en-US">
              <a:cs typeface="Calibri" panose="020F0502020204030204"/>
            </a:endParaRPr>
          </a:p>
          <a:p>
            <a:pPr algn="just">
              <a:buNone/>
            </a:pP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=&gt; git-scm.com</a:t>
            </a:r>
            <a:r>
              <a:rPr lang="it-IT" sz="3200">
                <a:ea typeface="+mn-lt"/>
                <a:cs typeface="+mn-lt"/>
              </a:rPr>
              <a:t> </a:t>
            </a:r>
            <a:endParaRPr lang="it-IT">
              <a:cs typeface="Calibri" panose="020F0502020204030204"/>
            </a:endParaRPr>
          </a:p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È un software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multipiattaforma</a:t>
            </a:r>
            <a:r>
              <a:rPr lang="it-IT" sz="3200">
                <a:ea typeface="+mn-lt"/>
                <a:cs typeface="+mn-lt"/>
              </a:rPr>
              <a:t>,  avviabile in  Windows, </a:t>
            </a:r>
            <a:r>
              <a:rPr lang="it-IT" sz="3200" err="1">
                <a:ea typeface="+mn-lt"/>
                <a:cs typeface="+mn-lt"/>
              </a:rPr>
              <a:t>macOS</a:t>
            </a:r>
            <a:r>
              <a:rPr lang="it-IT" sz="3200">
                <a:ea typeface="+mn-lt"/>
                <a:cs typeface="+mn-lt"/>
              </a:rPr>
              <a:t> e Linux. </a:t>
            </a:r>
            <a:endParaRPr lang="it-IT">
              <a:cs typeface="Calibri" panose="020F0502020204030204"/>
            </a:endParaRPr>
          </a:p>
        </p:txBody>
      </p:sp>
      <p:pic>
        <p:nvPicPr>
          <p:cNvPr id="4" name="Picture 3" descr="How to Download and Install Git on Windows - Downlinko">
            <a:extLst>
              <a:ext uri="{FF2B5EF4-FFF2-40B4-BE49-F238E27FC236}">
                <a16:creationId xmlns:a16="http://schemas.microsoft.com/office/drawing/2014/main" id="{6E23C3BC-207A-1E08-00D7-DB3D3C397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06" t="27951" r="37699" b="29715"/>
          <a:stretch/>
        </p:blipFill>
        <p:spPr>
          <a:xfrm>
            <a:off x="7048716" y="1679203"/>
            <a:ext cx="4352367" cy="35001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6399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171" y="264271"/>
            <a:ext cx="8699095" cy="1684152"/>
          </a:xfrm>
        </p:spPr>
        <p:txBody>
          <a:bodyPr>
            <a:noAutofit/>
          </a:bodyPr>
          <a:lstStyle/>
          <a:p>
            <a:r>
              <a:rPr lang="it-IT" sz="6600">
                <a:cs typeface="Calibri Light"/>
              </a:rPr>
              <a:t>Impostare email e username globalmente</a:t>
            </a:r>
            <a:endParaRPr lang="en-US" sz="6600">
              <a:cs typeface="Calibri Light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024" y="2116978"/>
            <a:ext cx="7724185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/>
              <a:t>È possibile impostare l'</a:t>
            </a:r>
            <a:r>
              <a:rPr lang="it-IT" sz="3200">
                <a:solidFill>
                  <a:srgbClr val="FF6352"/>
                </a:solidFill>
              </a:rPr>
              <a:t>username e la mail</a:t>
            </a:r>
            <a:r>
              <a:rPr lang="it-IT" sz="3200"/>
              <a:t> da utilizzare in </a:t>
            </a:r>
            <a:r>
              <a:rPr lang="it-IT" sz="3200" err="1"/>
              <a:t>Git</a:t>
            </a:r>
            <a:r>
              <a:rPr lang="it-IT" sz="3200"/>
              <a:t> a </a:t>
            </a:r>
            <a:r>
              <a:rPr lang="it-IT" sz="3200">
                <a:solidFill>
                  <a:srgbClr val="FF6352"/>
                </a:solidFill>
              </a:rPr>
              <a:t>livello globale </a:t>
            </a:r>
            <a:r>
              <a:rPr lang="it-IT" sz="3200"/>
              <a:t>o a </a:t>
            </a:r>
            <a:r>
              <a:rPr lang="it-IT" sz="3200">
                <a:solidFill>
                  <a:srgbClr val="FF6352"/>
                </a:solidFill>
              </a:rPr>
              <a:t>livello di repository</a:t>
            </a:r>
            <a:r>
              <a:rPr lang="it-IT" sz="3200"/>
              <a:t>.</a:t>
            </a:r>
            <a:endParaRPr lang="it-IT" sz="3200">
              <a:solidFill>
                <a:srgbClr val="FF6352"/>
              </a:solidFill>
              <a:cs typeface="Calibri"/>
            </a:endParaRPr>
          </a:p>
          <a:p>
            <a:pPr marL="0" indent="0" algn="just">
              <a:buNone/>
            </a:pPr>
            <a:r>
              <a:rPr lang="it-IT" sz="3200">
                <a:ea typeface="Calibri"/>
                <a:cs typeface="Calibri"/>
              </a:rPr>
              <a:t>Vediamo ora come farlo a livello globale, dato che per l'altro modo avremo bisogno di una repository. Nel terminale eseguiamo: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=&gt;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git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config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--global user.name "NOME"</a:t>
            </a:r>
          </a:p>
          <a:p>
            <a:pPr marL="0" indent="0" algn="just">
              <a:buNone/>
            </a:pP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=&gt;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git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config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--global </a:t>
            </a:r>
            <a:r>
              <a:rPr lang="it-IT" sz="3200" err="1">
                <a:solidFill>
                  <a:schemeClr val="accent1"/>
                </a:solidFill>
                <a:ea typeface="+mn-lt"/>
                <a:cs typeface="+mn-lt"/>
              </a:rPr>
              <a:t>user.email</a:t>
            </a:r>
            <a:r>
              <a:rPr lang="it-IT" sz="3200">
                <a:solidFill>
                  <a:schemeClr val="accent1"/>
                </a:solidFill>
                <a:ea typeface="+mn-lt"/>
                <a:cs typeface="+mn-lt"/>
              </a:rPr>
              <a:t> "EMAIL"</a:t>
            </a:r>
            <a:endParaRPr lang="it-IT" sz="3200">
              <a:solidFill>
                <a:schemeClr val="accent1"/>
              </a:solidFill>
              <a:cs typeface="Calibri"/>
            </a:endParaRPr>
          </a:p>
          <a:p>
            <a:pPr marL="0" indent="0" algn="just">
              <a:buNone/>
            </a:pPr>
            <a:endParaRPr lang="it-IT" sz="3200">
              <a:ea typeface="Calibri"/>
              <a:cs typeface="Calibri"/>
            </a:endParaRPr>
          </a:p>
        </p:txBody>
      </p:sp>
      <p:sp>
        <p:nvSpPr>
          <p:cNvPr id="18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2EE11C-6CE8-8E53-8430-D9DAEE49D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2653" y="2057281"/>
            <a:ext cx="2737341" cy="274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20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9242"/>
            <a:ext cx="6132949" cy="1314358"/>
          </a:xfrm>
        </p:spPr>
        <p:txBody>
          <a:bodyPr>
            <a:noAutofit/>
          </a:bodyPr>
          <a:lstStyle/>
          <a:p>
            <a:r>
              <a:rPr lang="it-IT" sz="6600">
                <a:ea typeface="Calibri Light"/>
                <a:cs typeface="Calibri Light"/>
              </a:rPr>
              <a:t>Cos’è una repository?</a:t>
            </a:r>
            <a:endParaRPr lang="it-IT" sz="6600">
              <a:cs typeface="Calibri Light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7478"/>
            <a:ext cx="5393361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it-IT" sz="3200"/>
              <a:t>La repository è lo spazio in cui vengono salvati </a:t>
            </a:r>
            <a:r>
              <a:rPr lang="it-IT" sz="3200">
                <a:solidFill>
                  <a:srgbClr val="FF6352"/>
                </a:solidFill>
              </a:rPr>
              <a:t>i file del progetto</a:t>
            </a:r>
            <a:r>
              <a:rPr lang="it-IT" sz="3200"/>
              <a:t> e le loro modifiche.</a:t>
            </a:r>
            <a:endParaRPr lang="it-IT" sz="3200">
              <a:cs typeface="Calibri"/>
            </a:endParaRPr>
          </a:p>
          <a:p>
            <a:pPr marL="0" indent="0" algn="just">
              <a:buNone/>
            </a:pPr>
            <a:r>
              <a:rPr lang="it-IT" sz="3200"/>
              <a:t>Nel concreto corrisponde alla cartella del progetto, in </a:t>
            </a:r>
            <a:r>
              <a:rPr lang="it-IT" sz="3200">
                <a:solidFill>
                  <a:srgbClr val="FF6352"/>
                </a:solidFill>
              </a:rPr>
              <a:t>locale </a:t>
            </a:r>
            <a:r>
              <a:rPr lang="it-IT" sz="3200"/>
              <a:t>o in </a:t>
            </a:r>
            <a:r>
              <a:rPr lang="it-IT" sz="3200">
                <a:solidFill>
                  <a:srgbClr val="FF6352"/>
                </a:solidFill>
              </a:rPr>
              <a:t>cloud</a:t>
            </a:r>
            <a:r>
              <a:rPr lang="it-IT" sz="3200"/>
              <a:t>, nella quale si tiene </a:t>
            </a:r>
            <a:r>
              <a:rPr lang="it-IT" sz="3200">
                <a:solidFill>
                  <a:srgbClr val="FF6352"/>
                </a:solidFill>
              </a:rPr>
              <a:t>traccia delle versioni</a:t>
            </a:r>
            <a:r>
              <a:rPr lang="it-IT" sz="3200"/>
              <a:t>, dette </a:t>
            </a:r>
            <a:r>
              <a:rPr lang="it-IT" sz="3200" err="1"/>
              <a:t>commit</a:t>
            </a:r>
            <a:r>
              <a:rPr lang="it-IT" sz="3200"/>
              <a:t>.</a:t>
            </a:r>
            <a:endParaRPr lang="it-IT" sz="3200">
              <a:cs typeface="Calibri"/>
            </a:endParaRPr>
          </a:p>
        </p:txBody>
      </p:sp>
      <p:pic>
        <p:nvPicPr>
          <p:cNvPr id="4" name="Immagine 3" descr="Git 101: What's a Git Repository and How to Create it? | by S.J. | An Idea  (by Ingenious Piece) | Medium">
            <a:extLst>
              <a:ext uri="{FF2B5EF4-FFF2-40B4-BE49-F238E27FC236}">
                <a16:creationId xmlns:a16="http://schemas.microsoft.com/office/drawing/2014/main" id="{5520AF6B-A429-1BE7-B6F7-BDD1466721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3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18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1068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it-IT" sz="5400">
                <a:ea typeface="Calibri Light"/>
                <a:cs typeface="Calibri Light"/>
              </a:rPr>
              <a:t>Cos’è una commit?</a:t>
            </a:r>
            <a:endParaRPr lang="it-IT" sz="5400"/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Segnaposto contenuto 2">
            <a:extLst>
              <a:ext uri="{FF2B5EF4-FFF2-40B4-BE49-F238E27FC236}">
                <a16:creationId xmlns:a16="http://schemas.microsoft.com/office/drawing/2014/main" id="{C7EBAB69-721D-B59C-8CCE-514D4A3FB3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5952830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1574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1154"/>
            <a:ext cx="5393361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sz="6600">
                <a:ea typeface="Calibri Light"/>
                <a:cs typeface="Calibri Light"/>
              </a:rPr>
              <a:t>Cosa sono i </a:t>
            </a:r>
            <a:r>
              <a:rPr lang="it-IT" sz="6600" err="1">
                <a:ea typeface="Calibri Light"/>
                <a:cs typeface="Calibri Light"/>
              </a:rPr>
              <a:t>branch</a:t>
            </a:r>
            <a:r>
              <a:rPr lang="it-IT" sz="6600">
                <a:ea typeface="Calibri Light"/>
                <a:cs typeface="Calibri Light"/>
              </a:rPr>
              <a:t> in GIT?</a:t>
            </a:r>
            <a:endParaRPr lang="it-IT" sz="6600">
              <a:cs typeface="Calibri Light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6978"/>
            <a:ext cx="6547566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/>
              <a:t>I </a:t>
            </a:r>
            <a:r>
              <a:rPr lang="it-IT" sz="3200" err="1"/>
              <a:t>branch</a:t>
            </a:r>
            <a:r>
              <a:rPr lang="it-IT" sz="3200"/>
              <a:t> sono </a:t>
            </a:r>
            <a:r>
              <a:rPr lang="it-IT" sz="3200">
                <a:solidFill>
                  <a:srgbClr val="FF6352"/>
                </a:solidFill>
              </a:rPr>
              <a:t>‘rami’ </a:t>
            </a:r>
            <a:r>
              <a:rPr lang="it-IT" sz="3200"/>
              <a:t>separati all'interno di una repository, utilizzati per </a:t>
            </a:r>
            <a:r>
              <a:rPr lang="it-IT" sz="3200">
                <a:solidFill>
                  <a:srgbClr val="FF6352"/>
                </a:solidFill>
              </a:rPr>
              <a:t>sviluppare funzionalità isolate</a:t>
            </a:r>
            <a:r>
              <a:rPr lang="it-IT" sz="3200"/>
              <a:t> senza influenzare il ramo principale.</a:t>
            </a:r>
            <a:endParaRPr lang="it-IT" sz="3200">
              <a:cs typeface="Calibri"/>
            </a:endParaRPr>
          </a:p>
          <a:p>
            <a:pPr marL="0" indent="0" algn="just">
              <a:buNone/>
            </a:pPr>
            <a:r>
              <a:rPr lang="it-IT" sz="3200"/>
              <a:t>Permettono di </a:t>
            </a:r>
            <a:r>
              <a:rPr lang="it-IT" sz="3200">
                <a:solidFill>
                  <a:srgbClr val="FF6352"/>
                </a:solidFill>
              </a:rPr>
              <a:t>sviluppare in parallelo</a:t>
            </a:r>
            <a:r>
              <a:rPr lang="it-IT" sz="3200"/>
              <a:t>, unendo solo a funzionalità ultimata, le modifiche al ramo </a:t>
            </a:r>
            <a:r>
              <a:rPr lang="it-IT" sz="3200">
                <a:solidFill>
                  <a:srgbClr val="FF6352"/>
                </a:solidFill>
              </a:rPr>
              <a:t>‘</a:t>
            </a:r>
            <a:r>
              <a:rPr lang="it-IT" sz="3200" err="1">
                <a:solidFill>
                  <a:srgbClr val="FF6352"/>
                </a:solidFill>
              </a:rPr>
              <a:t>main</a:t>
            </a:r>
            <a:r>
              <a:rPr lang="it-IT" sz="3200">
                <a:solidFill>
                  <a:srgbClr val="FF6352"/>
                </a:solidFill>
              </a:rPr>
              <a:t>’ </a:t>
            </a:r>
            <a:r>
              <a:rPr lang="it-IT" sz="3200"/>
              <a:t>(che è quello di default).</a:t>
            </a:r>
            <a:endParaRPr lang="it-IT" sz="3200">
              <a:cs typeface="Calibri"/>
            </a:endParaRPr>
          </a:p>
          <a:p>
            <a:pPr marL="0" indent="0" algn="just">
              <a:buNone/>
            </a:pPr>
            <a:endParaRPr lang="it-IT" sz="3200">
              <a:cs typeface="Calibri"/>
            </a:endParaRPr>
          </a:p>
        </p:txBody>
      </p:sp>
      <p:sp>
        <p:nvSpPr>
          <p:cNvPr id="21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D0828676-C3EC-4523-4341-4DACD364A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7488" y="1993482"/>
            <a:ext cx="5948082" cy="307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960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D09C2C-9ACC-4135-926F-828B6693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667" y="246928"/>
            <a:ext cx="6179069" cy="1956841"/>
          </a:xfrm>
        </p:spPr>
        <p:txBody>
          <a:bodyPr anchor="b">
            <a:normAutofit fontScale="90000"/>
          </a:bodyPr>
          <a:lstStyle/>
          <a:p>
            <a:r>
              <a:rPr lang="it-IT" sz="6600">
                <a:ea typeface="Calibri Light"/>
                <a:cs typeface="Calibri Light"/>
              </a:rPr>
              <a:t>Come inizializzare una repository GIT?</a:t>
            </a:r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340D87-7C62-2468-6228-96991A97F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47" y="2292235"/>
            <a:ext cx="5636394" cy="43302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it-IT" sz="3200">
                <a:ea typeface="+mn-lt"/>
                <a:cs typeface="+mn-lt"/>
              </a:rPr>
              <a:t>Per 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inizializzare una repository</a:t>
            </a:r>
            <a:r>
              <a:rPr lang="it-IT" sz="3200">
                <a:ea typeface="+mn-lt"/>
                <a:cs typeface="+mn-lt"/>
              </a:rPr>
              <a:t> in GIT, bisogna aprire una finestra del </a:t>
            </a:r>
            <a:r>
              <a:rPr lang="it-IT" sz="3200">
                <a:solidFill>
                  <a:srgbClr val="FF6352"/>
                </a:solidFill>
                <a:ea typeface="+mn-lt"/>
                <a:cs typeface="+mn-lt"/>
              </a:rPr>
              <a:t>terminale </a:t>
            </a:r>
            <a:r>
              <a:rPr lang="it-IT" sz="3200">
                <a:ea typeface="+mn-lt"/>
                <a:cs typeface="+mn-lt"/>
              </a:rPr>
              <a:t>nella cartella del progetto e digitare:</a:t>
            </a:r>
            <a:endParaRPr lang="en-US"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it-IT" sz="3200">
                <a:cs typeface="Calibri"/>
              </a:rPr>
              <a:t>=&gt;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git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 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init</a:t>
            </a:r>
            <a:endParaRPr lang="it-IT" sz="3200">
              <a:solidFill>
                <a:schemeClr val="accent1"/>
              </a:solidFill>
              <a:cs typeface="Calibri"/>
            </a:endParaRPr>
          </a:p>
          <a:p>
            <a:pPr marL="0" indent="0" algn="just">
              <a:buNone/>
            </a:pPr>
            <a:r>
              <a:rPr lang="it-IT" sz="3200">
                <a:solidFill>
                  <a:srgbClr val="000000"/>
                </a:solidFill>
                <a:cs typeface="Calibri"/>
              </a:rPr>
              <a:t>Per controllare lo </a:t>
            </a:r>
            <a:r>
              <a:rPr lang="it-IT" sz="3200">
                <a:solidFill>
                  <a:srgbClr val="FF6352"/>
                </a:solidFill>
                <a:cs typeface="Calibri"/>
              </a:rPr>
              <a:t>stato </a:t>
            </a:r>
            <a:r>
              <a:rPr lang="it-IT" sz="3200">
                <a:solidFill>
                  <a:srgbClr val="000000"/>
                </a:solidFill>
                <a:cs typeface="Calibri"/>
              </a:rPr>
              <a:t>della repository:</a:t>
            </a:r>
          </a:p>
          <a:p>
            <a:pPr marL="0" indent="0" algn="just">
              <a:buNone/>
            </a:pPr>
            <a:r>
              <a:rPr lang="it-IT" sz="3200">
                <a:solidFill>
                  <a:srgbClr val="000000"/>
                </a:solidFill>
                <a:cs typeface="Calibri"/>
              </a:rPr>
              <a:t>=&gt; </a:t>
            </a:r>
            <a:r>
              <a:rPr lang="it-IT" sz="3200" err="1">
                <a:solidFill>
                  <a:schemeClr val="accent1"/>
                </a:solidFill>
                <a:cs typeface="Calibri"/>
              </a:rPr>
              <a:t>git</a:t>
            </a:r>
            <a:r>
              <a:rPr lang="it-IT" sz="3200">
                <a:solidFill>
                  <a:schemeClr val="accent1"/>
                </a:solidFill>
                <a:cs typeface="Calibri"/>
              </a:rPr>
              <a:t> status</a:t>
            </a:r>
            <a:endParaRPr lang="it-IT">
              <a:solidFill>
                <a:schemeClr val="accent1"/>
              </a:solidFill>
            </a:endParaRPr>
          </a:p>
        </p:txBody>
      </p:sp>
      <p:pic>
        <p:nvPicPr>
          <p:cNvPr id="6" name="Picture 5" descr="Services - Fédération InitiativES">
            <a:extLst>
              <a:ext uri="{FF2B5EF4-FFF2-40B4-BE49-F238E27FC236}">
                <a16:creationId xmlns:a16="http://schemas.microsoft.com/office/drawing/2014/main" id="{6EFEF796-F379-302A-E329-8A1856EB2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3018" y="1920689"/>
            <a:ext cx="5253317" cy="350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433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24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25" baseType="lpstr">
      <vt:lpstr>Office Theme</vt:lpstr>
      <vt:lpstr>di Manuel Pitscheider e Davide Speranza</vt:lpstr>
      <vt:lpstr>Che cos'è GIT?</vt:lpstr>
      <vt:lpstr>A cosa serve GIT?</vt:lpstr>
      <vt:lpstr>Come si scarica GIT? </vt:lpstr>
      <vt:lpstr>Impostare email e username globalmente</vt:lpstr>
      <vt:lpstr>Cos’è una repository?</vt:lpstr>
      <vt:lpstr>Cos’è una commit?</vt:lpstr>
      <vt:lpstr>Cosa sono i branch in GIT?</vt:lpstr>
      <vt:lpstr>Come inizializzare una repository GIT?</vt:lpstr>
      <vt:lpstr>Presentazione standard di PowerPoint</vt:lpstr>
      <vt:lpstr>Il workflow di GIT</vt:lpstr>
      <vt:lpstr>Come aggiungere i file modificati</vt:lpstr>
      <vt:lpstr>Come creare una commit</vt:lpstr>
      <vt:lpstr>Lista di commit</vt:lpstr>
      <vt:lpstr>Rollback ad una vecchia commit</vt:lpstr>
      <vt:lpstr>Creare un nuovo branch</vt:lpstr>
      <vt:lpstr>Muoversi tra i branch</vt:lpstr>
      <vt:lpstr>Unire due rami di sviluppo</vt:lpstr>
      <vt:lpstr>Come utilizzare GitHub</vt:lpstr>
      <vt:lpstr>Collegare repository locale e online</vt:lpstr>
      <vt:lpstr>Caricare online il codice</vt:lpstr>
      <vt:lpstr>Sincronizzare il codice in locale</vt:lpstr>
      <vt:lpstr>Come clonare una repository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/>
  <cp:revision>2</cp:revision>
  <dcterms:created xsi:type="dcterms:W3CDTF">2023-11-09T11:33:02Z</dcterms:created>
  <dcterms:modified xsi:type="dcterms:W3CDTF">2023-11-21T21:44:27Z</dcterms:modified>
</cp:coreProperties>
</file>

<file path=docProps/thumbnail.jpeg>
</file>